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59" r:id="rId4"/>
    <p:sldId id="275" r:id="rId5"/>
    <p:sldId id="264" r:id="rId6"/>
    <p:sldId id="260" r:id="rId7"/>
    <p:sldId id="262" r:id="rId8"/>
    <p:sldId id="274" r:id="rId9"/>
    <p:sldId id="266" r:id="rId10"/>
    <p:sldId id="288" r:id="rId11"/>
    <p:sldId id="280" r:id="rId12"/>
    <p:sldId id="293" r:id="rId13"/>
    <p:sldId id="294" r:id="rId14"/>
    <p:sldId id="283" r:id="rId15"/>
    <p:sldId id="273" r:id="rId16"/>
    <p:sldId id="291" r:id="rId17"/>
    <p:sldId id="285" r:id="rId18"/>
    <p:sldId id="276" r:id="rId19"/>
    <p:sldId id="277" r:id="rId20"/>
    <p:sldId id="278" r:id="rId21"/>
    <p:sldId id="284" r:id="rId22"/>
    <p:sldId id="268" r:id="rId23"/>
    <p:sldId id="28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804000"/>
    <a:srgbClr val="4DFF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7" autoAdjust="0"/>
    <p:restoredTop sz="94407" autoAdjust="0"/>
  </p:normalViewPr>
  <p:slideViewPr>
    <p:cSldViewPr snapToGrid="0" snapToObjects="1">
      <p:cViewPr>
        <p:scale>
          <a:sx n="108" d="100"/>
          <a:sy n="108" d="100"/>
        </p:scale>
        <p:origin x="-584" y="496"/>
      </p:cViewPr>
      <p:guideLst>
        <p:guide orient="horz" pos="872"/>
        <p:guide pos="55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invertIfNegative val="0"/>
          <c:dPt>
            <c:idx val="4"/>
            <c:invertIfNegative val="0"/>
            <c:bubble3D val="0"/>
          </c:dPt>
          <c:cat>
            <c:strRef>
              <c:f>Sheet1!$A$2:$A$6</c:f>
              <c:strCache>
                <c:ptCount val="5"/>
                <c:pt idx="0">
                  <c:v>Instruction Substitution</c:v>
                </c:pt>
                <c:pt idx="1">
                  <c:v>Intra Basic Block Reordering</c:v>
                </c:pt>
                <c:pt idx="2">
                  <c:v>Register Preservation Code Reordering</c:v>
                </c:pt>
                <c:pt idx="3">
                  <c:v>Register Reassignment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17.0</c:v>
                </c:pt>
                <c:pt idx="1">
                  <c:v>37.0</c:v>
                </c:pt>
                <c:pt idx="2">
                  <c:v>53.0</c:v>
                </c:pt>
                <c:pt idx="3">
                  <c:v>46.0</c:v>
                </c:pt>
                <c:pt idx="4">
                  <c:v>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Instruction Substitution</c:v>
                </c:pt>
                <c:pt idx="1">
                  <c:v>Intra Basic Block Reordering</c:v>
                </c:pt>
                <c:pt idx="2">
                  <c:v>Register Preservation Code Reordering</c:v>
                </c:pt>
                <c:pt idx="3">
                  <c:v>Register Reassignment</c:v>
                </c:pt>
                <c:pt idx="4">
                  <c:v>Total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82.0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4270248"/>
        <c:axId val="2146218024"/>
      </c:barChart>
      <c:catAx>
        <c:axId val="2144270248"/>
        <c:scaling>
          <c:orientation val="minMax"/>
        </c:scaling>
        <c:delete val="0"/>
        <c:axPos val="b"/>
        <c:majorTickMark val="none"/>
        <c:minorTickMark val="none"/>
        <c:tickLblPos val="nextTo"/>
        <c:crossAx val="2146218024"/>
        <c:crosses val="autoZero"/>
        <c:auto val="1"/>
        <c:lblAlgn val="ctr"/>
        <c:lblOffset val="100"/>
        <c:noMultiLvlLbl val="0"/>
      </c:catAx>
      <c:valAx>
        <c:axId val="2146218024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Modifiable</a:t>
                </a:r>
                <a:r>
                  <a:rPr lang="en-US" baseline="0" dirty="0" smtClean="0"/>
                  <a:t> Gadgets (%)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44270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C7352-A019-4545-8292-1C5AEE29C0EC}" type="datetimeFigureOut">
              <a:rPr lang="en-US" smtClean="0"/>
              <a:t>5/22/12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63616-61AC-F04A-AB62-0BDB0D728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172F0-DF7F-B740-9C36-FBC4F502D017}" type="datetimeFigureOut">
              <a:rPr lang="en-US" smtClean="0"/>
              <a:t>5/22/12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0805E-7A89-6846-B255-85EF7A141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714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0805E-7A89-6846-B255-85EF7A1412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84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gadgets.</a:t>
            </a:r>
            <a:r>
              <a:rPr lang="en-US" baseline="0" dirty="0" smtClean="0"/>
              <a:t> Attackers can use them, may correspond to intended or unintended instruction sequences.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5D1-D8AC-AF4E-A72A-E2891990CA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56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D5D1-D8AC-AF4E-A72A-E2891990CA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57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I’ll show simple</a:t>
            </a:r>
            <a:r>
              <a:rPr lang="en-US" baseline="0" dirty="0" smtClean="0"/>
              <a:t> </a:t>
            </a:r>
            <a:r>
              <a:rPr lang="en-US" dirty="0" smtClean="0"/>
              <a:t>examples to make it easier to understand</a:t>
            </a:r>
            <a:r>
              <a:rPr lang="en-US" baseline="0" dirty="0" smtClean="0"/>
              <a:t> and less boring.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0805E-7A89-6846-B255-85EF7A1412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2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that this is part of the original code!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0805E-7A89-6846-B255-85EF7A1412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03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explaining</a:t>
            </a:r>
            <a:r>
              <a:rPr lang="en-US" baseline="0" dirty="0" smtClean="0"/>
              <a:t> wine test, mention that this is where we also measured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0805E-7A89-6846-B255-85EF7A1412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2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aren’t the modifiable gadgets 80%?</a:t>
            </a:r>
          </a:p>
          <a:p>
            <a:r>
              <a:rPr lang="en-US" dirty="0" smtClean="0"/>
              <a:t>Explain the last column!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0805E-7A89-6846-B255-85EF7A14127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94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Say the story better: if the attackers</a:t>
            </a:r>
            <a:r>
              <a:rPr lang="en-US" baseline="0" dirty="0" smtClean="0"/>
              <a:t> knew, they would only use non-randomized parts, etc…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0805E-7A89-6846-B255-85EF7A14127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08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about return-to-</a:t>
            </a:r>
            <a:r>
              <a:rPr lang="en-US" dirty="0" err="1" smtClean="0"/>
              <a:t>libc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0805E-7A89-6846-B255-85EF7A14127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55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9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0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4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0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5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0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0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6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5/23/2012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Vasilis Pappas - Columbia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6A206309-7249-A847-8AB5-45F08FBA3B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22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nsl.cs.columbia.edu/projects/orp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Smashing the Gadgets: </a:t>
            </a:r>
            <a:r>
              <a:rPr lang="en-US" dirty="0" smtClean="0"/>
              <a:t>Hindering Return-Oriented Programming Using In-Place Code Randomization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Vasilis Pappas,</a:t>
            </a:r>
            <a:r>
              <a:rPr lang="en-US" sz="2800" dirty="0"/>
              <a:t> </a:t>
            </a:r>
            <a:r>
              <a:rPr lang="en-US" sz="2800" dirty="0" err="1"/>
              <a:t>Michalis</a:t>
            </a:r>
            <a:r>
              <a:rPr lang="en-US" sz="2800" dirty="0"/>
              <a:t> </a:t>
            </a:r>
            <a:r>
              <a:rPr lang="en-US" sz="2800" dirty="0" err="1" smtClean="0"/>
              <a:t>Polychronakis</a:t>
            </a:r>
            <a:r>
              <a:rPr lang="en-US" sz="2800" dirty="0" smtClean="0"/>
              <a:t>, and </a:t>
            </a:r>
            <a:r>
              <a:rPr lang="en-US" sz="2800" dirty="0" err="1" smtClean="0"/>
              <a:t>Angelos</a:t>
            </a:r>
            <a:r>
              <a:rPr lang="en-US" sz="2800" dirty="0" smtClean="0"/>
              <a:t> </a:t>
            </a:r>
            <a:r>
              <a:rPr lang="en-US" sz="2800" dirty="0"/>
              <a:t>D. </a:t>
            </a:r>
            <a:r>
              <a:rPr lang="en-US" sz="2800" dirty="0" err="1"/>
              <a:t>Keromytis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smtClean="0">
                <a:solidFill>
                  <a:schemeClr val="accent2"/>
                </a:solidFill>
              </a:rPr>
              <a:t>Columbia University</a:t>
            </a:r>
            <a:endParaRPr 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277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Substitution</a:t>
            </a:r>
          </a:p>
          <a:p>
            <a:endParaRPr lang="en-US" dirty="0" smtClean="0"/>
          </a:p>
          <a:p>
            <a:r>
              <a:rPr lang="en-US" dirty="0" smtClean="0"/>
              <a:t>Instruction Reordering</a:t>
            </a:r>
          </a:p>
          <a:p>
            <a:pPr lvl="1"/>
            <a:r>
              <a:rPr lang="en-US" dirty="0" smtClean="0"/>
              <a:t>Intra Basic Block</a:t>
            </a:r>
          </a:p>
          <a:p>
            <a:pPr lvl="1"/>
            <a:r>
              <a:rPr lang="en-US" dirty="0" smtClean="0"/>
              <a:t>Register Preservation Code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Register Reassignment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15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766483"/>
              </p:ext>
            </p:extLst>
          </p:nvPr>
        </p:nvGraphicFramePr>
        <p:xfrm>
          <a:off x="3429359" y="2352147"/>
          <a:ext cx="911504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  <a:gridCol w="45575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256872"/>
              </p:ext>
            </p:extLst>
          </p:nvPr>
        </p:nvGraphicFramePr>
        <p:xfrm>
          <a:off x="2517855" y="2352147"/>
          <a:ext cx="911504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  <a:gridCol w="45575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Substitution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641077"/>
              </p:ext>
            </p:extLst>
          </p:nvPr>
        </p:nvGraphicFramePr>
        <p:xfrm>
          <a:off x="4340863" y="2352147"/>
          <a:ext cx="1367256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  <a:gridCol w="455752"/>
                <a:gridCol w="45575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517855" y="2800731"/>
            <a:ext cx="1605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al,0x1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29359" y="3000351"/>
            <a:ext cx="1605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"/>
                <a:cs typeface="Courier"/>
              </a:rPr>
              <a:t>cmp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al,bl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73449" y="3260264"/>
            <a:ext cx="266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lea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r>
              <a:rPr lang="en-US" b="1" dirty="0" smtClean="0">
                <a:latin typeface="Courier"/>
                <a:cs typeface="Courier"/>
              </a:rPr>
              <a:t>,[ebp-0x80]</a:t>
            </a:r>
            <a:endParaRPr lang="en-US" b="1" dirty="0">
              <a:latin typeface="Courier"/>
              <a:cs typeface="Courier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814623"/>
              </p:ext>
            </p:extLst>
          </p:nvPr>
        </p:nvGraphicFramePr>
        <p:xfrm>
          <a:off x="2973607" y="2352147"/>
          <a:ext cx="911504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  <a:gridCol w="45575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860264"/>
              </p:ext>
            </p:extLst>
          </p:nvPr>
        </p:nvGraphicFramePr>
        <p:xfrm>
          <a:off x="3885111" y="2352147"/>
          <a:ext cx="455752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973607" y="1647818"/>
            <a:ext cx="2061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add [</a:t>
            </a:r>
            <a:r>
              <a:rPr lang="en-US" b="1" dirty="0" err="1" smtClean="0">
                <a:latin typeface="Courier"/>
                <a:cs typeface="Courier"/>
              </a:rPr>
              <a:t>edx</a:t>
            </a:r>
            <a:r>
              <a:rPr lang="en-US" b="1" dirty="0" smtClean="0">
                <a:latin typeface="Courier"/>
                <a:cs typeface="Courier"/>
              </a:rPr>
              <a:t>],</a:t>
            </a:r>
            <a:r>
              <a:rPr lang="en-US" b="1" dirty="0" err="1" smtClean="0">
                <a:latin typeface="Courier"/>
                <a:cs typeface="Courier"/>
              </a:rPr>
              <a:t>edi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5111" y="1870106"/>
            <a:ext cx="2061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ret</a:t>
            </a:r>
            <a:endParaRPr lang="en-US" b="1" dirty="0">
              <a:latin typeface="Courier"/>
              <a:cs typeface="Courier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499016"/>
              </p:ext>
            </p:extLst>
          </p:nvPr>
        </p:nvGraphicFramePr>
        <p:xfrm>
          <a:off x="3429359" y="4826554"/>
          <a:ext cx="911504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  <a:gridCol w="45575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734297"/>
              </p:ext>
            </p:extLst>
          </p:nvPr>
        </p:nvGraphicFramePr>
        <p:xfrm>
          <a:off x="2517855" y="4826554"/>
          <a:ext cx="911504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  <a:gridCol w="45575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788152"/>
              </p:ext>
            </p:extLst>
          </p:nvPr>
        </p:nvGraphicFramePr>
        <p:xfrm>
          <a:off x="4340863" y="4826554"/>
          <a:ext cx="1367256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87859"/>
                <a:gridCol w="423645"/>
                <a:gridCol w="45575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FF1C"/>
                    </a:solidFill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517855" y="5275138"/>
            <a:ext cx="1605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al,0x1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29359" y="5470301"/>
            <a:ext cx="1605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"/>
                <a:cs typeface="Courier"/>
              </a:rPr>
              <a:t>cmp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u="sng" dirty="0" err="1">
                <a:latin typeface="Courier"/>
                <a:cs typeface="Courier"/>
              </a:rPr>
              <a:t>b</a:t>
            </a:r>
            <a:r>
              <a:rPr lang="en-US" b="1" u="sng" dirty="0" err="1" smtClean="0">
                <a:latin typeface="Courier"/>
                <a:cs typeface="Courier"/>
              </a:rPr>
              <a:t>l</a:t>
            </a:r>
            <a:r>
              <a:rPr lang="en-US" b="1" dirty="0" err="1" smtClean="0">
                <a:latin typeface="Courier"/>
                <a:cs typeface="Courier"/>
              </a:rPr>
              <a:t>,</a:t>
            </a:r>
            <a:r>
              <a:rPr lang="en-US" b="1" u="sng" dirty="0" err="1" smtClean="0">
                <a:latin typeface="Courier"/>
                <a:cs typeface="Courier"/>
              </a:rPr>
              <a:t>al</a:t>
            </a:r>
            <a:endParaRPr lang="en-US" b="1" u="sng" dirty="0">
              <a:latin typeface="Courier"/>
              <a:cs typeface="Courier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3388" y="5679666"/>
            <a:ext cx="266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lea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r>
              <a:rPr lang="en-US" b="1" dirty="0" smtClean="0">
                <a:latin typeface="Courier"/>
                <a:cs typeface="Courier"/>
              </a:rPr>
              <a:t>,[ebp-0x80]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73607" y="4086169"/>
            <a:ext cx="2061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add [</a:t>
            </a:r>
            <a:r>
              <a:rPr lang="en-US" b="1" u="sng" dirty="0" err="1" smtClean="0">
                <a:latin typeface="Courier"/>
                <a:cs typeface="Courier"/>
              </a:rPr>
              <a:t>eax</a:t>
            </a:r>
            <a:r>
              <a:rPr lang="en-US" b="1" dirty="0" smtClean="0">
                <a:latin typeface="Courier"/>
                <a:cs typeface="Courier"/>
              </a:rPr>
              <a:t>],</a:t>
            </a:r>
            <a:r>
              <a:rPr lang="en-US" b="1" dirty="0" err="1" smtClean="0">
                <a:latin typeface="Courier"/>
                <a:cs typeface="Courier"/>
              </a:rPr>
              <a:t>edi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85111" y="4353659"/>
            <a:ext cx="340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Courier"/>
                <a:cs typeface="Courier"/>
              </a:rPr>
              <a:t>fmul</a:t>
            </a:r>
            <a:r>
              <a:rPr lang="en-US" b="1" u="sng" dirty="0" smtClean="0">
                <a:latin typeface="Courier"/>
                <a:cs typeface="Courier"/>
              </a:rPr>
              <a:t> [ebp+0x68508045]</a:t>
            </a:r>
            <a:endParaRPr lang="en-US" b="1" u="sng" dirty="0">
              <a:latin typeface="Courier"/>
              <a:cs typeface="Courier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122405"/>
              </p:ext>
            </p:extLst>
          </p:nvPr>
        </p:nvGraphicFramePr>
        <p:xfrm>
          <a:off x="2517855" y="2352147"/>
          <a:ext cx="4101768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  <a:gridCol w="455752"/>
                <a:gridCol w="455752"/>
                <a:gridCol w="455752"/>
                <a:gridCol w="455752"/>
                <a:gridCol w="455752"/>
                <a:gridCol w="455752"/>
                <a:gridCol w="455752"/>
                <a:gridCol w="4557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B0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01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3A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C3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8D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45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80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50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68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331115"/>
              </p:ext>
            </p:extLst>
          </p:nvPr>
        </p:nvGraphicFramePr>
        <p:xfrm>
          <a:off x="3885111" y="4826554"/>
          <a:ext cx="2734512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  <a:gridCol w="455752"/>
                <a:gridCol w="455752"/>
                <a:gridCol w="455752"/>
                <a:gridCol w="455752"/>
                <a:gridCol w="45575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39" name="Straight Connector 38"/>
          <p:cNvCxnSpPr/>
          <p:nvPr/>
        </p:nvCxnSpPr>
        <p:spPr>
          <a:xfrm>
            <a:off x="457200" y="3901503"/>
            <a:ext cx="82296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258172"/>
              </p:ext>
            </p:extLst>
          </p:nvPr>
        </p:nvGraphicFramePr>
        <p:xfrm>
          <a:off x="2973607" y="4826554"/>
          <a:ext cx="911504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  <a:gridCol w="455752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842842"/>
              </p:ext>
            </p:extLst>
          </p:nvPr>
        </p:nvGraphicFramePr>
        <p:xfrm>
          <a:off x="2517855" y="4826554"/>
          <a:ext cx="4101768" cy="37084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455752"/>
                <a:gridCol w="455752"/>
                <a:gridCol w="455752"/>
                <a:gridCol w="455752"/>
                <a:gridCol w="455752"/>
                <a:gridCol w="455752"/>
                <a:gridCol w="455752"/>
                <a:gridCol w="455752"/>
                <a:gridCol w="4557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B0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01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Courier"/>
                          <a:cs typeface="Courier"/>
                        </a:rPr>
                        <a:t>38</a:t>
                      </a:r>
                      <a:endParaRPr lang="en-US" b="1" u="sng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Courier"/>
                          <a:cs typeface="Courier"/>
                        </a:rPr>
                        <a:t>D8</a:t>
                      </a:r>
                      <a:endParaRPr lang="en-US" b="1" u="sng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8D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45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80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50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68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" name="Curved Right Arrow 39"/>
          <p:cNvSpPr/>
          <p:nvPr/>
        </p:nvSpPr>
        <p:spPr>
          <a:xfrm>
            <a:off x="457200" y="2438148"/>
            <a:ext cx="1005613" cy="283699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37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3" grpId="0"/>
      <p:bldP spid="36" grpId="0"/>
      <p:bldP spid="4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oup 153"/>
          <p:cNvGrpSpPr/>
          <p:nvPr/>
        </p:nvGrpSpPr>
        <p:grpSpPr>
          <a:xfrm>
            <a:off x="2443864" y="2316348"/>
            <a:ext cx="1136877" cy="738664"/>
            <a:chOff x="2431513" y="2330015"/>
            <a:chExt cx="1136877" cy="738664"/>
          </a:xfrm>
        </p:grpSpPr>
        <p:sp>
          <p:nvSpPr>
            <p:cNvPr id="152" name="TextBox 151"/>
            <p:cNvSpPr txBox="1"/>
            <p:nvPr/>
          </p:nvSpPr>
          <p:spPr>
            <a:xfrm>
              <a:off x="2833722" y="2330015"/>
              <a:ext cx="734668" cy="369332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     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2431513" y="2699347"/>
              <a:ext cx="734668" cy="369332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     </a:t>
              </a:r>
              <a:endParaRPr lang="en-US" dirty="0">
                <a:latin typeface="Courier"/>
                <a:cs typeface="Courier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</a:t>
            </a:r>
            <a:r>
              <a:rPr lang="en-US" dirty="0" smtClean="0"/>
              <a:t>Reordering (Intra BBL)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361598" y="1536683"/>
            <a:ext cx="3970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8B 41 10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r>
              <a:rPr lang="en-US" b="1" dirty="0" smtClean="0">
                <a:latin typeface="Courier"/>
                <a:cs typeface="Courier"/>
              </a:rPr>
              <a:t>,[ecx+0x10]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61598" y="1919682"/>
            <a:ext cx="261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"/>
                <a:cs typeface="Courier"/>
              </a:rPr>
              <a:t>53</a:t>
            </a:r>
            <a:r>
              <a:rPr lang="en-US" b="1" dirty="0" smtClean="0">
                <a:latin typeface="Courier"/>
                <a:cs typeface="Courier"/>
              </a:rPr>
              <a:t>       push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361598" y="2302681"/>
            <a:ext cx="3771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"/>
                <a:cs typeface="Courier"/>
              </a:rPr>
              <a:t>8B 59 0C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r>
              <a:rPr lang="en-US" b="1" dirty="0" smtClean="0">
                <a:latin typeface="Courier"/>
                <a:cs typeface="Courier"/>
              </a:rPr>
              <a:t>,</a:t>
            </a:r>
            <a:r>
              <a:rPr lang="en-US" b="1" dirty="0">
                <a:latin typeface="Courier"/>
                <a:cs typeface="Courier"/>
              </a:rPr>
              <a:t>[</a:t>
            </a:r>
            <a:r>
              <a:rPr lang="en-US" b="1" dirty="0" smtClean="0">
                <a:latin typeface="Courier"/>
                <a:cs typeface="Courier"/>
              </a:rPr>
              <a:t>ecx+0xC]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61598" y="2685680"/>
            <a:ext cx="3076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"/>
                <a:cs typeface="Courier"/>
              </a:rPr>
              <a:t>3B C3    </a:t>
            </a:r>
            <a:r>
              <a:rPr lang="en-US" b="1" dirty="0" err="1" smtClean="0">
                <a:latin typeface="Courier"/>
                <a:cs typeface="Courier"/>
              </a:rPr>
              <a:t>cmp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eax,ebx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61598" y="3068679"/>
            <a:ext cx="3811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"/>
                <a:cs typeface="Courier"/>
              </a:rPr>
              <a:t>89 41 08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[ecx+0x8],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361598" y="3451679"/>
            <a:ext cx="261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"/>
                <a:cs typeface="Courier"/>
              </a:rPr>
              <a:t>7E 4E    </a:t>
            </a:r>
            <a:r>
              <a:rPr lang="en-US" b="1" dirty="0" err="1" smtClean="0">
                <a:latin typeface="Courier"/>
                <a:cs typeface="Courier"/>
              </a:rPr>
              <a:t>jle</a:t>
            </a:r>
            <a:r>
              <a:rPr lang="en-US" b="1" dirty="0" smtClean="0">
                <a:latin typeface="Courier"/>
                <a:cs typeface="Courier"/>
              </a:rPr>
              <a:t> 0x5c</a:t>
            </a:r>
            <a:endParaRPr lang="en-US" b="1" dirty="0">
              <a:latin typeface="Courier"/>
              <a:cs typeface="Courier"/>
            </a:endParaRPr>
          </a:p>
        </p:txBody>
      </p:sp>
      <p:grpSp>
        <p:nvGrpSpPr>
          <p:cNvPr id="174" name="Group 173"/>
          <p:cNvGrpSpPr/>
          <p:nvPr/>
        </p:nvGrpSpPr>
        <p:grpSpPr>
          <a:xfrm>
            <a:off x="2245986" y="2685680"/>
            <a:ext cx="3106599" cy="3265706"/>
            <a:chOff x="2245986" y="2685680"/>
            <a:chExt cx="3106599" cy="3265706"/>
          </a:xfrm>
        </p:grpSpPr>
        <p:sp>
          <p:nvSpPr>
            <p:cNvPr id="155" name="TextBox 154"/>
            <p:cNvSpPr txBox="1"/>
            <p:nvPr/>
          </p:nvSpPr>
          <p:spPr>
            <a:xfrm>
              <a:off x="2361598" y="4738134"/>
              <a:ext cx="26195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Courier"/>
                  <a:cs typeface="Courier"/>
                </a:rPr>
                <a:t>59</a:t>
              </a:r>
              <a:r>
                <a:rPr lang="en-US" b="1" dirty="0" smtClean="0">
                  <a:latin typeface="Courier"/>
                  <a:cs typeface="Courier"/>
                </a:rPr>
                <a:t>       push </a:t>
              </a:r>
              <a:r>
                <a:rPr lang="en-US" b="1" dirty="0" err="1" smtClean="0">
                  <a:latin typeface="Courier"/>
                  <a:cs typeface="Courier"/>
                </a:rPr>
                <a:t>ebx</a:t>
              </a:r>
              <a:endParaRPr lang="en-US" b="1" dirty="0">
                <a:latin typeface="Courier"/>
                <a:cs typeface="Courier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361598" y="5123190"/>
              <a:ext cx="28230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Courier"/>
                  <a:cs typeface="Courier"/>
                </a:rPr>
                <a:t>0C 3B    </a:t>
              </a:r>
              <a:r>
                <a:rPr lang="en-US" b="1" dirty="0" smtClean="0">
                  <a:latin typeface="Courier"/>
                  <a:cs typeface="Courier"/>
                </a:rPr>
                <a:t>or al,0x3B</a:t>
              </a:r>
              <a:endParaRPr lang="en-US" b="1" dirty="0">
                <a:latin typeface="Courier"/>
                <a:cs typeface="Courier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361598" y="5508246"/>
              <a:ext cx="26195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"/>
                  <a:cs typeface="Courier"/>
                </a:rPr>
                <a:t>C</a:t>
              </a:r>
              <a:r>
                <a:rPr lang="en-US" b="1" dirty="0" smtClean="0">
                  <a:solidFill>
                    <a:srgbClr val="FF0000"/>
                  </a:solidFill>
                  <a:latin typeface="Courier"/>
                  <a:cs typeface="Courier"/>
                </a:rPr>
                <a:t>3</a:t>
              </a:r>
              <a:r>
                <a:rPr lang="en-US" b="1" dirty="0" smtClean="0">
                  <a:latin typeface="Courier"/>
                  <a:cs typeface="Courier"/>
                </a:rPr>
                <a:t>       ret</a:t>
              </a:r>
              <a:endParaRPr lang="en-US" b="1" dirty="0">
                <a:latin typeface="Courier"/>
                <a:cs typeface="Courier"/>
              </a:endParaRPr>
            </a:p>
          </p:txBody>
        </p:sp>
        <p:cxnSp>
          <p:nvCxnSpPr>
            <p:cNvPr id="159" name="Straight Connector 158"/>
            <p:cNvCxnSpPr/>
            <p:nvPr/>
          </p:nvCxnSpPr>
          <p:spPr>
            <a:xfrm flipH="1">
              <a:off x="2245986" y="3055012"/>
              <a:ext cx="419812" cy="15738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>
              <a:off x="3421457" y="2685680"/>
              <a:ext cx="1931128" cy="19431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Rectangle 168"/>
            <p:cNvSpPr/>
            <p:nvPr/>
          </p:nvSpPr>
          <p:spPr>
            <a:xfrm>
              <a:off x="2245986" y="4628856"/>
              <a:ext cx="3106599" cy="1322530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2443864" y="1989601"/>
            <a:ext cx="3964587" cy="3662819"/>
            <a:chOff x="2250730" y="2166347"/>
            <a:chExt cx="3964587" cy="3662819"/>
          </a:xfrm>
        </p:grpSpPr>
        <p:cxnSp>
          <p:nvCxnSpPr>
            <p:cNvPr id="176" name="Straight Arrow Connector 175"/>
            <p:cNvCxnSpPr/>
            <p:nvPr/>
          </p:nvCxnSpPr>
          <p:spPr>
            <a:xfrm flipH="1">
              <a:off x="2250730" y="2166347"/>
              <a:ext cx="990656" cy="204995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/>
            <p:nvPr/>
          </p:nvCxnSpPr>
          <p:spPr>
            <a:xfrm>
              <a:off x="6215317" y="2643126"/>
              <a:ext cx="0" cy="76674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/>
            <p:nvPr/>
          </p:nvCxnSpPr>
          <p:spPr>
            <a:xfrm flipH="1">
              <a:off x="5226642" y="3779207"/>
              <a:ext cx="988675" cy="12435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/>
            <p:nvPr/>
          </p:nvCxnSpPr>
          <p:spPr>
            <a:xfrm flipH="1">
              <a:off x="2858307" y="5392067"/>
              <a:ext cx="2368335" cy="4370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>
              <a:off x="2250730" y="4585637"/>
              <a:ext cx="607577" cy="124352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/>
            <p:nvPr/>
          </p:nvCxnSpPr>
          <p:spPr>
            <a:xfrm flipH="1">
              <a:off x="2250730" y="3779207"/>
              <a:ext cx="3964587" cy="43709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/>
            <p:nvPr/>
          </p:nvCxnSpPr>
          <p:spPr>
            <a:xfrm>
              <a:off x="3241386" y="2166347"/>
              <a:ext cx="1985256" cy="28563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577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3213E-6 5.33117E-6 L -0.06425 0.0183 " pathEditMode="relative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844E-6 1.40343E-6 L 0.29021 0.03682 " pathEditMode="relative" ptsTypes="AA">
                                      <p:cBhvr>
                                        <p:cTn id="23" dur="2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02952E-6 -6.5308E-7 L 0.22821 0.13177 " pathEditMode="relative" ptsTypes="AA">
                                      <p:cBhvr>
                                        <p:cTn id="2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1424E-6 9.72673E-8 L -0.15961 0.18365 " pathEditMode="relative" ptsTypes="AA">
                                      <p:cBhvr>
                                        <p:cTn id="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7162E-6 -1.12089E-6 L 0.13025 0.25127 " pathEditMode="relative" ptsTypes="AA">
                                      <p:cBhvr>
                                        <p:cTn id="2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23203E-7 -7.94349E-6 L -0.06652 0.31542 " pathEditMode="relative" ptsTypes="AA">
                                      <p:cBhvr>
                                        <p:cTn id="31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0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443863" y="2314021"/>
            <a:ext cx="1142416" cy="1107996"/>
            <a:chOff x="2183052" y="4573052"/>
            <a:chExt cx="1142416" cy="1107996"/>
          </a:xfrm>
        </p:grpSpPr>
        <p:sp>
          <p:nvSpPr>
            <p:cNvPr id="45" name="TextBox 44"/>
            <p:cNvSpPr txBox="1"/>
            <p:nvPr/>
          </p:nvSpPr>
          <p:spPr>
            <a:xfrm>
              <a:off x="2590800" y="4573052"/>
              <a:ext cx="734668" cy="369332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     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83052" y="5311716"/>
              <a:ext cx="734668" cy="369332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     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83052" y="4942384"/>
              <a:ext cx="1142416" cy="369332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     </a:t>
              </a:r>
              <a:endParaRPr lang="en-US" dirty="0">
                <a:latin typeface="Courier"/>
                <a:cs typeface="Courier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</a:t>
            </a:r>
            <a:r>
              <a:rPr lang="en-US" dirty="0" smtClean="0"/>
              <a:t>Reordering (Intra BBL)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361598" y="1536683"/>
            <a:ext cx="3970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8B 41 10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r>
              <a:rPr lang="en-US" b="1" dirty="0" smtClean="0">
                <a:latin typeface="Courier"/>
                <a:cs typeface="Courier"/>
              </a:rPr>
              <a:t>,[ecx+0x10]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61598" y="1919682"/>
            <a:ext cx="261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"/>
                <a:cs typeface="Courier"/>
              </a:rPr>
              <a:t>53</a:t>
            </a:r>
            <a:r>
              <a:rPr lang="en-US" b="1" dirty="0" smtClean="0">
                <a:latin typeface="Courier"/>
                <a:cs typeface="Courier"/>
              </a:rPr>
              <a:t>       push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61598" y="2302681"/>
            <a:ext cx="3771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"/>
                <a:cs typeface="Courier"/>
              </a:rPr>
              <a:t>8B 59 0C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r>
              <a:rPr lang="en-US" b="1" dirty="0" smtClean="0">
                <a:latin typeface="Courier"/>
                <a:cs typeface="Courier"/>
              </a:rPr>
              <a:t>,</a:t>
            </a:r>
            <a:r>
              <a:rPr lang="en-US" b="1" dirty="0">
                <a:latin typeface="Courier"/>
                <a:cs typeface="Courier"/>
              </a:rPr>
              <a:t>[</a:t>
            </a:r>
            <a:r>
              <a:rPr lang="en-US" b="1" dirty="0" smtClean="0">
                <a:latin typeface="Courier"/>
                <a:cs typeface="Courier"/>
              </a:rPr>
              <a:t>ecx+0xC]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61598" y="2685680"/>
            <a:ext cx="3076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"/>
                <a:cs typeface="Courier"/>
              </a:rPr>
              <a:t>3B C3    </a:t>
            </a:r>
            <a:r>
              <a:rPr lang="en-US" b="1" dirty="0" err="1" smtClean="0">
                <a:latin typeface="Courier"/>
                <a:cs typeface="Courier"/>
              </a:rPr>
              <a:t>cmp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eax,ebx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61598" y="3068679"/>
            <a:ext cx="3811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"/>
                <a:cs typeface="Courier"/>
              </a:rPr>
              <a:t>89 41 08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[ecx+0x8],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61598" y="3451679"/>
            <a:ext cx="261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"/>
                <a:cs typeface="Courier"/>
              </a:rPr>
              <a:t>7E 4E    </a:t>
            </a:r>
            <a:r>
              <a:rPr lang="en-US" b="1" dirty="0" err="1" smtClean="0">
                <a:latin typeface="Courier"/>
                <a:cs typeface="Courier"/>
              </a:rPr>
              <a:t>jle</a:t>
            </a:r>
            <a:r>
              <a:rPr lang="en-US" b="1" dirty="0" smtClean="0">
                <a:latin typeface="Courier"/>
                <a:cs typeface="Courier"/>
              </a:rPr>
              <a:t> 0x5c</a:t>
            </a:r>
            <a:endParaRPr lang="en-US" b="1" dirty="0">
              <a:latin typeface="Courier"/>
              <a:cs typeface="Courier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245987" y="3052685"/>
            <a:ext cx="3773813" cy="2898701"/>
            <a:chOff x="2245987" y="3052685"/>
            <a:chExt cx="3773813" cy="2898701"/>
          </a:xfrm>
        </p:grpSpPr>
        <p:sp>
          <p:nvSpPr>
            <p:cNvPr id="49" name="TextBox 48"/>
            <p:cNvSpPr txBox="1"/>
            <p:nvPr/>
          </p:nvSpPr>
          <p:spPr>
            <a:xfrm>
              <a:off x="2361598" y="4738134"/>
              <a:ext cx="3182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Courier"/>
                  <a:cs typeface="Courier"/>
                </a:rPr>
                <a:t>41</a:t>
              </a:r>
              <a:r>
                <a:rPr lang="en-US" b="1" dirty="0" smtClean="0">
                  <a:latin typeface="Courier"/>
                  <a:cs typeface="Courier"/>
                </a:rPr>
                <a:t>       </a:t>
              </a:r>
              <a:r>
                <a:rPr lang="en-US" b="1" dirty="0" err="1">
                  <a:latin typeface="Courier"/>
                  <a:cs typeface="Courier"/>
                </a:rPr>
                <a:t>i</a:t>
              </a:r>
              <a:r>
                <a:rPr lang="en-US" b="1" dirty="0" err="1" smtClean="0">
                  <a:latin typeface="Courier"/>
                  <a:cs typeface="Courier"/>
                </a:rPr>
                <a:t>nc</a:t>
              </a:r>
              <a:r>
                <a:rPr lang="en-US" b="1" dirty="0" smtClean="0">
                  <a:latin typeface="Courier"/>
                  <a:cs typeface="Courier"/>
                </a:rPr>
                <a:t> </a:t>
              </a:r>
              <a:r>
                <a:rPr lang="en-US" b="1" dirty="0" err="1" smtClean="0">
                  <a:latin typeface="Courier"/>
                  <a:cs typeface="Courier"/>
                </a:rPr>
                <a:t>ecx</a:t>
              </a:r>
              <a:endParaRPr lang="en-US" b="1" dirty="0">
                <a:latin typeface="Courier"/>
                <a:cs typeface="Courier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361599" y="5123190"/>
              <a:ext cx="35576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Courier"/>
                  <a:cs typeface="Courier"/>
                </a:rPr>
                <a:t>10 89 41 08 3B C3</a:t>
              </a:r>
            </a:p>
            <a:p>
              <a:r>
                <a:rPr lang="en-US" b="1" dirty="0" smtClean="0">
                  <a:solidFill>
                    <a:srgbClr val="000000"/>
                  </a:solidFill>
                  <a:latin typeface="Courier"/>
                  <a:cs typeface="Courier"/>
                </a:rPr>
                <a:t> </a:t>
              </a:r>
              <a:r>
                <a:rPr lang="en-US" b="1" dirty="0" err="1" smtClean="0">
                  <a:solidFill>
                    <a:srgbClr val="000000"/>
                  </a:solidFill>
                  <a:latin typeface="Courier"/>
                  <a:cs typeface="Courier"/>
                </a:rPr>
                <a:t>adc</a:t>
              </a:r>
              <a:r>
                <a:rPr lang="en-US" b="1" dirty="0" smtClean="0">
                  <a:solidFill>
                    <a:srgbClr val="000000"/>
                  </a:solidFill>
                  <a:latin typeface="Courier"/>
                  <a:cs typeface="Courier"/>
                </a:rPr>
                <a:t> [ecx-0x3CC4F7BF],cl</a:t>
              </a:r>
              <a:endParaRPr lang="en-US" b="1" dirty="0">
                <a:solidFill>
                  <a:srgbClr val="000000"/>
                </a:solidFill>
                <a:latin typeface="Courier"/>
                <a:cs typeface="Courier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3322514" y="3052685"/>
              <a:ext cx="2697286" cy="157617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2245987" y="3422017"/>
              <a:ext cx="344813" cy="120683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2245987" y="4628856"/>
              <a:ext cx="3773813" cy="1322530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6434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6633E-6 -3.18824E-6 L -2.06633E-6 -0.055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7407E-6 L 0.00017 0.1092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46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291E-7 4.53346E-6 L -0.00017 -0.05534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826E-7 4.39917E-8 L -2.77826E-7 0.05742 " pathEditMode="relative" ptsTypes="AA">
                                      <p:cBhvr>
                                        <p:cTn id="13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3.33333E-6 -0.05695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Register Preservation Code Reordering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88606" y="2063920"/>
            <a:ext cx="22510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Courier"/>
                <a:cs typeface="Courier"/>
              </a:rPr>
              <a:t>p</a:t>
            </a:r>
            <a:r>
              <a:rPr lang="en-US" b="1" u="sng" dirty="0" smtClean="0">
                <a:latin typeface="Courier"/>
                <a:cs typeface="Courier"/>
              </a:rPr>
              <a:t>ush </a:t>
            </a:r>
            <a:r>
              <a:rPr lang="en-US" b="1" u="sng" dirty="0" err="1" smtClean="0">
                <a:latin typeface="Courier"/>
                <a:cs typeface="Courier"/>
              </a:rPr>
              <a:t>ebx</a:t>
            </a:r>
            <a:endParaRPr lang="en-US" b="1" u="sng" dirty="0" smtClean="0">
              <a:latin typeface="Courier"/>
              <a:cs typeface="Courier"/>
            </a:endParaRPr>
          </a:p>
          <a:p>
            <a:r>
              <a:rPr lang="en-US" b="1" u="sng" dirty="0">
                <a:latin typeface="Courier"/>
                <a:cs typeface="Courier"/>
              </a:rPr>
              <a:t>p</a:t>
            </a:r>
            <a:r>
              <a:rPr lang="en-US" b="1" u="sng" dirty="0" smtClean="0">
                <a:latin typeface="Courier"/>
                <a:cs typeface="Courier"/>
              </a:rPr>
              <a:t>ush </a:t>
            </a:r>
            <a:r>
              <a:rPr lang="en-US" b="1" u="sng" dirty="0" err="1" smtClean="0">
                <a:latin typeface="Courier"/>
                <a:cs typeface="Courier"/>
              </a:rPr>
              <a:t>esi</a:t>
            </a:r>
            <a:endParaRPr lang="en-US" b="1" u="sng" dirty="0" smtClean="0">
              <a:latin typeface="Courier"/>
              <a:cs typeface="Courier"/>
            </a:endParaRPr>
          </a:p>
          <a:p>
            <a:r>
              <a:rPr lang="en-US" b="1" dirty="0" err="1">
                <a:latin typeface="Courier"/>
                <a:cs typeface="Courier"/>
              </a:rPr>
              <a:t>m</a:t>
            </a:r>
            <a:r>
              <a:rPr lang="en-US" b="1" dirty="0" err="1" smtClean="0">
                <a:latin typeface="Courier"/>
                <a:cs typeface="Courier"/>
              </a:rPr>
              <a:t>ov</a:t>
            </a:r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ebx,ecx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u="sng" dirty="0">
                <a:latin typeface="Courier"/>
                <a:cs typeface="Courier"/>
              </a:rPr>
              <a:t>p</a:t>
            </a:r>
            <a:r>
              <a:rPr lang="en-US" b="1" u="sng" dirty="0" smtClean="0">
                <a:latin typeface="Courier"/>
                <a:cs typeface="Courier"/>
              </a:rPr>
              <a:t>ush </a:t>
            </a:r>
            <a:r>
              <a:rPr lang="en-US" b="1" u="sng" dirty="0" err="1" smtClean="0">
                <a:latin typeface="Courier"/>
                <a:cs typeface="Courier"/>
              </a:rPr>
              <a:t>edi</a:t>
            </a:r>
            <a:endParaRPr lang="en-US" b="1" u="sng" dirty="0" smtClean="0">
              <a:latin typeface="Courier"/>
              <a:cs typeface="Courier"/>
            </a:endParaRPr>
          </a:p>
          <a:p>
            <a:r>
              <a:rPr lang="en-US" b="1" dirty="0" err="1">
                <a:latin typeface="Courier"/>
                <a:cs typeface="Courier"/>
              </a:rPr>
              <a:t>m</a:t>
            </a:r>
            <a:r>
              <a:rPr lang="en-US" b="1" dirty="0" err="1" smtClean="0">
                <a:latin typeface="Courier"/>
                <a:cs typeface="Courier"/>
              </a:rPr>
              <a:t>ov</a:t>
            </a:r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esi,edx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.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.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.</a:t>
            </a:r>
          </a:p>
          <a:p>
            <a:r>
              <a:rPr lang="en-US" b="1" u="sng" dirty="0">
                <a:latin typeface="Courier"/>
                <a:cs typeface="Courier"/>
              </a:rPr>
              <a:t>p</a:t>
            </a:r>
            <a:r>
              <a:rPr lang="en-US" b="1" u="sng" dirty="0" smtClean="0">
                <a:latin typeface="Courier"/>
                <a:cs typeface="Courier"/>
              </a:rPr>
              <a:t>op  </a:t>
            </a:r>
            <a:r>
              <a:rPr lang="en-US" b="1" u="sng" dirty="0" err="1" smtClean="0">
                <a:latin typeface="Courier"/>
                <a:cs typeface="Courier"/>
              </a:rPr>
              <a:t>edi</a:t>
            </a:r>
            <a:endParaRPr lang="en-US" b="1" u="sng" dirty="0" smtClean="0">
              <a:latin typeface="Courier"/>
              <a:cs typeface="Courier"/>
            </a:endParaRPr>
          </a:p>
          <a:p>
            <a:r>
              <a:rPr lang="en-US" b="1" u="sng" dirty="0">
                <a:latin typeface="Courier"/>
                <a:cs typeface="Courier"/>
              </a:rPr>
              <a:t>p</a:t>
            </a:r>
            <a:r>
              <a:rPr lang="en-US" b="1" u="sng" dirty="0" smtClean="0">
                <a:latin typeface="Courier"/>
                <a:cs typeface="Courier"/>
              </a:rPr>
              <a:t>op  </a:t>
            </a:r>
            <a:r>
              <a:rPr lang="en-US" b="1" u="sng" dirty="0" err="1" smtClean="0">
                <a:latin typeface="Courier"/>
                <a:cs typeface="Courier"/>
              </a:rPr>
              <a:t>esi</a:t>
            </a:r>
            <a:endParaRPr lang="en-US" b="1" u="sng" dirty="0" smtClean="0">
              <a:latin typeface="Courier"/>
              <a:cs typeface="Courier"/>
            </a:endParaRPr>
          </a:p>
          <a:p>
            <a:r>
              <a:rPr lang="en-US" b="1" u="sng" dirty="0">
                <a:latin typeface="Courier"/>
                <a:cs typeface="Courier"/>
              </a:rPr>
              <a:t>p</a:t>
            </a:r>
            <a:r>
              <a:rPr lang="en-US" b="1" u="sng" dirty="0" smtClean="0">
                <a:latin typeface="Courier"/>
                <a:cs typeface="Courier"/>
              </a:rPr>
              <a:t>op  </a:t>
            </a:r>
            <a:r>
              <a:rPr lang="en-US" b="1" u="sng" dirty="0" err="1" smtClean="0">
                <a:latin typeface="Courier"/>
                <a:cs typeface="Courier"/>
              </a:rPr>
              <a:t>ebx</a:t>
            </a:r>
            <a:endParaRPr lang="en-US" b="1" u="sng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ret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75208" y="4309285"/>
            <a:ext cx="1615591" cy="1170955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2460701" y="2063920"/>
            <a:ext cx="5657925" cy="3416320"/>
            <a:chOff x="2460701" y="2063920"/>
            <a:chExt cx="5657925" cy="3416320"/>
          </a:xfrm>
        </p:grpSpPr>
        <p:sp>
          <p:nvSpPr>
            <p:cNvPr id="32" name="Rectangle 31"/>
            <p:cNvSpPr/>
            <p:nvPr/>
          </p:nvSpPr>
          <p:spPr>
            <a:xfrm>
              <a:off x="5663463" y="4309285"/>
              <a:ext cx="1615591" cy="1170955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2460701" y="2063920"/>
              <a:ext cx="5657925" cy="3416320"/>
              <a:chOff x="2460701" y="2063920"/>
              <a:chExt cx="5657925" cy="341632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867578" y="2063920"/>
                <a:ext cx="2251048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>
                    <a:latin typeface="Courier"/>
                    <a:cs typeface="Courier"/>
                  </a:rPr>
                  <a:t>p</a:t>
                </a:r>
                <a:r>
                  <a:rPr lang="en-US" b="1" u="sng" dirty="0" smtClean="0">
                    <a:latin typeface="Courier"/>
                    <a:cs typeface="Courier"/>
                  </a:rPr>
                  <a:t>ush </a:t>
                </a:r>
                <a:r>
                  <a:rPr lang="en-US" b="1" u="sng" dirty="0" err="1" smtClean="0">
                    <a:latin typeface="Courier"/>
                    <a:cs typeface="Courier"/>
                  </a:rPr>
                  <a:t>edi</a:t>
                </a:r>
                <a:endParaRPr lang="en-US" b="1" u="sng" dirty="0" smtClean="0">
                  <a:latin typeface="Courier"/>
                  <a:cs typeface="Courier"/>
                </a:endParaRPr>
              </a:p>
              <a:p>
                <a:r>
                  <a:rPr lang="en-US" b="1" u="sng" dirty="0">
                    <a:latin typeface="Courier"/>
                    <a:cs typeface="Courier"/>
                  </a:rPr>
                  <a:t>p</a:t>
                </a:r>
                <a:r>
                  <a:rPr lang="en-US" b="1" u="sng" dirty="0" smtClean="0">
                    <a:latin typeface="Courier"/>
                    <a:cs typeface="Courier"/>
                  </a:rPr>
                  <a:t>ush </a:t>
                </a:r>
                <a:r>
                  <a:rPr lang="en-US" b="1" u="sng" dirty="0" err="1" smtClean="0">
                    <a:latin typeface="Courier"/>
                    <a:cs typeface="Courier"/>
                  </a:rPr>
                  <a:t>ebx</a:t>
                </a:r>
                <a:endParaRPr lang="en-US" b="1" u="sng" dirty="0" smtClean="0">
                  <a:latin typeface="Courier"/>
                  <a:cs typeface="Courier"/>
                </a:endParaRPr>
              </a:p>
              <a:p>
                <a:r>
                  <a:rPr lang="en-US" b="1" u="sng" dirty="0">
                    <a:latin typeface="Courier"/>
                    <a:cs typeface="Courier"/>
                  </a:rPr>
                  <a:t>push </a:t>
                </a:r>
                <a:r>
                  <a:rPr lang="en-US" b="1" u="sng" dirty="0" err="1" smtClean="0">
                    <a:latin typeface="Courier"/>
                    <a:cs typeface="Courier"/>
                  </a:rPr>
                  <a:t>esi</a:t>
                </a:r>
                <a:endParaRPr lang="en-US" b="1" u="sng" dirty="0" smtClean="0">
                  <a:latin typeface="Courier"/>
                  <a:cs typeface="Courier"/>
                </a:endParaRPr>
              </a:p>
              <a:p>
                <a:r>
                  <a:rPr lang="en-US" b="1" dirty="0" err="1">
                    <a:latin typeface="Courier"/>
                    <a:cs typeface="Courier"/>
                  </a:rPr>
                  <a:t>m</a:t>
                </a:r>
                <a:r>
                  <a:rPr lang="en-US" b="1" dirty="0" err="1" smtClean="0">
                    <a:latin typeface="Courier"/>
                    <a:cs typeface="Courier"/>
                  </a:rPr>
                  <a:t>ov</a:t>
                </a:r>
                <a:r>
                  <a:rPr lang="en-US" b="1" dirty="0" smtClean="0">
                    <a:latin typeface="Courier"/>
                    <a:cs typeface="Courier"/>
                  </a:rPr>
                  <a:t>  </a:t>
                </a:r>
                <a:r>
                  <a:rPr lang="en-US" b="1" dirty="0" err="1" smtClean="0">
                    <a:latin typeface="Courier"/>
                    <a:cs typeface="Courier"/>
                  </a:rPr>
                  <a:t>ebx,ecx</a:t>
                </a:r>
                <a:endParaRPr lang="en-US" b="1" dirty="0" smtClean="0">
                  <a:latin typeface="Courier"/>
                  <a:cs typeface="Courier"/>
                </a:endParaRPr>
              </a:p>
              <a:p>
                <a:r>
                  <a:rPr lang="en-US" b="1" dirty="0" err="1" smtClean="0">
                    <a:latin typeface="Courier"/>
                    <a:cs typeface="Courier"/>
                  </a:rPr>
                  <a:t>mov</a:t>
                </a:r>
                <a:r>
                  <a:rPr lang="en-US" b="1" dirty="0" smtClean="0">
                    <a:latin typeface="Courier"/>
                    <a:cs typeface="Courier"/>
                  </a:rPr>
                  <a:t>  </a:t>
                </a:r>
                <a:r>
                  <a:rPr lang="en-US" b="1" dirty="0" err="1" smtClean="0">
                    <a:latin typeface="Courier"/>
                    <a:cs typeface="Courier"/>
                  </a:rPr>
                  <a:t>esi,edx</a:t>
                </a:r>
                <a:endParaRPr lang="en-US" b="1" dirty="0" smtClean="0">
                  <a:latin typeface="Courier"/>
                  <a:cs typeface="Courier"/>
                </a:endParaRPr>
              </a:p>
              <a:p>
                <a:r>
                  <a:rPr lang="en-US" b="1" dirty="0">
                    <a:latin typeface="Courier"/>
                    <a:cs typeface="Courier"/>
                  </a:rPr>
                  <a:t> </a:t>
                </a:r>
                <a:r>
                  <a:rPr lang="en-US" b="1" dirty="0" smtClean="0">
                    <a:latin typeface="Courier"/>
                    <a:cs typeface="Courier"/>
                  </a:rPr>
                  <a:t>  .</a:t>
                </a:r>
              </a:p>
              <a:p>
                <a:r>
                  <a:rPr lang="en-US" b="1" dirty="0">
                    <a:latin typeface="Courier"/>
                    <a:cs typeface="Courier"/>
                  </a:rPr>
                  <a:t> </a:t>
                </a:r>
                <a:r>
                  <a:rPr lang="en-US" b="1" dirty="0" smtClean="0">
                    <a:latin typeface="Courier"/>
                    <a:cs typeface="Courier"/>
                  </a:rPr>
                  <a:t>  .</a:t>
                </a:r>
              </a:p>
              <a:p>
                <a:r>
                  <a:rPr lang="en-US" b="1" dirty="0">
                    <a:latin typeface="Courier"/>
                    <a:cs typeface="Courier"/>
                  </a:rPr>
                  <a:t> </a:t>
                </a:r>
                <a:r>
                  <a:rPr lang="en-US" b="1" dirty="0" smtClean="0">
                    <a:latin typeface="Courier"/>
                    <a:cs typeface="Courier"/>
                  </a:rPr>
                  <a:t>  .</a:t>
                </a:r>
              </a:p>
              <a:p>
                <a:r>
                  <a:rPr lang="en-US" b="1" u="sng" dirty="0">
                    <a:latin typeface="Courier"/>
                    <a:cs typeface="Courier"/>
                  </a:rPr>
                  <a:t>p</a:t>
                </a:r>
                <a:r>
                  <a:rPr lang="en-US" b="1" u="sng" dirty="0" smtClean="0">
                    <a:latin typeface="Courier"/>
                    <a:cs typeface="Courier"/>
                  </a:rPr>
                  <a:t>op  </a:t>
                </a:r>
                <a:r>
                  <a:rPr lang="en-US" b="1" u="sng" dirty="0" err="1" smtClean="0">
                    <a:latin typeface="Courier"/>
                    <a:cs typeface="Courier"/>
                  </a:rPr>
                  <a:t>esi</a:t>
                </a:r>
                <a:endParaRPr lang="en-US" b="1" u="sng" dirty="0" smtClean="0">
                  <a:latin typeface="Courier"/>
                  <a:cs typeface="Courier"/>
                </a:endParaRPr>
              </a:p>
              <a:p>
                <a:r>
                  <a:rPr lang="en-US" b="1" u="sng" dirty="0">
                    <a:latin typeface="Courier"/>
                    <a:cs typeface="Courier"/>
                  </a:rPr>
                  <a:t>p</a:t>
                </a:r>
                <a:r>
                  <a:rPr lang="en-US" b="1" u="sng" dirty="0" smtClean="0">
                    <a:latin typeface="Courier"/>
                    <a:cs typeface="Courier"/>
                  </a:rPr>
                  <a:t>op  </a:t>
                </a:r>
                <a:r>
                  <a:rPr lang="en-US" b="1" u="sng" dirty="0" err="1" smtClean="0">
                    <a:latin typeface="Courier"/>
                    <a:cs typeface="Courier"/>
                  </a:rPr>
                  <a:t>ebx</a:t>
                </a:r>
                <a:endParaRPr lang="en-US" b="1" u="sng" dirty="0" smtClean="0">
                  <a:latin typeface="Courier"/>
                  <a:cs typeface="Courier"/>
                </a:endParaRPr>
              </a:p>
              <a:p>
                <a:r>
                  <a:rPr lang="en-US" b="1" u="sng" dirty="0">
                    <a:latin typeface="Courier"/>
                    <a:cs typeface="Courier"/>
                  </a:rPr>
                  <a:t>p</a:t>
                </a:r>
                <a:r>
                  <a:rPr lang="en-US" b="1" u="sng" dirty="0" smtClean="0">
                    <a:latin typeface="Courier"/>
                    <a:cs typeface="Courier"/>
                  </a:rPr>
                  <a:t>op  </a:t>
                </a:r>
                <a:r>
                  <a:rPr lang="en-US" b="1" u="sng" dirty="0" err="1" smtClean="0">
                    <a:latin typeface="Courier"/>
                    <a:cs typeface="Courier"/>
                  </a:rPr>
                  <a:t>edi</a:t>
                </a:r>
                <a:endParaRPr lang="en-US" b="1" u="sng" dirty="0" smtClean="0">
                  <a:latin typeface="Courier"/>
                  <a:cs typeface="Courier"/>
                </a:endParaRPr>
              </a:p>
              <a:p>
                <a:r>
                  <a:rPr lang="en-US" b="1" dirty="0" smtClean="0">
                    <a:latin typeface="Courier"/>
                    <a:cs typeface="Courier"/>
                  </a:rPr>
                  <a:t>ret</a:t>
                </a:r>
                <a:endParaRPr lang="en-US" b="1" dirty="0">
                  <a:latin typeface="Courier"/>
                  <a:cs typeface="Courier"/>
                </a:endParaRPr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2460701" y="4468048"/>
                <a:ext cx="3406877" cy="58969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460701" y="4468048"/>
                <a:ext cx="3406877" cy="28350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2460701" y="4751554"/>
                <a:ext cx="3406877" cy="30618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2460701" y="2295702"/>
                <a:ext cx="3406877" cy="25584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2460701" y="2551550"/>
                <a:ext cx="3406877" cy="27216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>
                <a:off x="2925626" y="2823716"/>
                <a:ext cx="2941952" cy="25584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V="1">
                <a:off x="2590800" y="2295702"/>
                <a:ext cx="3276778" cy="80018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 rot="16200000">
            <a:off x="282980" y="2639050"/>
            <a:ext cx="789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297678" y="4710811"/>
            <a:ext cx="754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Epilog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27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Register Reassignment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15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4063252" y="3053835"/>
            <a:ext cx="5845" cy="2206272"/>
          </a:xfrm>
          <a:prstGeom prst="line">
            <a:avLst/>
          </a:prstGeom>
          <a:ln>
            <a:solidFill>
              <a:srgbClr val="3366FF"/>
            </a:solidFill>
            <a:headEnd type="oval" w="lg" len="lg"/>
            <a:tailEnd type="oval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3736954" y="1697896"/>
            <a:ext cx="1202358" cy="371172"/>
            <a:chOff x="4093302" y="1695589"/>
            <a:chExt cx="1202358" cy="371172"/>
          </a:xfrm>
        </p:grpSpPr>
        <p:sp>
          <p:nvSpPr>
            <p:cNvPr id="23" name="TextBox 22"/>
            <p:cNvSpPr txBox="1"/>
            <p:nvPr/>
          </p:nvSpPr>
          <p:spPr>
            <a:xfrm>
              <a:off x="4093302" y="1697429"/>
              <a:ext cx="60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3366FF"/>
                  </a:solidFill>
                  <a:latin typeface="Courier"/>
                  <a:cs typeface="Courier"/>
                </a:rPr>
                <a:t>eax</a:t>
              </a:r>
              <a:endParaRPr lang="en-US" b="1" dirty="0">
                <a:solidFill>
                  <a:srgbClr val="3366FF"/>
                </a:solidFill>
                <a:latin typeface="Courier"/>
                <a:cs typeface="Courier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5428" y="1695589"/>
              <a:ext cx="60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008000"/>
                  </a:solidFill>
                  <a:latin typeface="Courier"/>
                  <a:cs typeface="Courier"/>
                </a:rPr>
                <a:t>edi</a:t>
              </a:r>
              <a:endParaRPr lang="en-US" b="1" dirty="0">
                <a:solidFill>
                  <a:srgbClr val="008000"/>
                </a:solidFill>
                <a:latin typeface="Courier"/>
                <a:cs typeface="Courier"/>
              </a:endParaRPr>
            </a:p>
          </p:txBody>
        </p:sp>
      </p:grpSp>
      <p:cxnSp>
        <p:nvCxnSpPr>
          <p:cNvPr id="25" name="Straight Connector 24"/>
          <p:cNvCxnSpPr/>
          <p:nvPr/>
        </p:nvCxnSpPr>
        <p:spPr>
          <a:xfrm>
            <a:off x="4639196" y="2724950"/>
            <a:ext cx="16828" cy="2230357"/>
          </a:xfrm>
          <a:prstGeom prst="line">
            <a:avLst/>
          </a:prstGeom>
          <a:ln>
            <a:solidFill>
              <a:srgbClr val="008000"/>
            </a:solidFill>
            <a:headEnd type="oval" w="lg" len="lg"/>
            <a:tailEnd type="oval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4" idx="2"/>
          </p:cNvCxnSpPr>
          <p:nvPr/>
        </p:nvCxnSpPr>
        <p:spPr>
          <a:xfrm>
            <a:off x="4639196" y="2067228"/>
            <a:ext cx="0" cy="413041"/>
          </a:xfrm>
          <a:prstGeom prst="line">
            <a:avLst/>
          </a:prstGeom>
          <a:ln>
            <a:solidFill>
              <a:srgbClr val="008000"/>
            </a:solidFill>
            <a:headEnd type="none" w="lg" len="lg"/>
            <a:tailEnd type="oval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688902" y="141994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Live regions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1950" y="1740527"/>
            <a:ext cx="30050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function: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push </a:t>
            </a:r>
            <a:r>
              <a:rPr lang="en-US" b="1" dirty="0" err="1" smtClean="0">
                <a:latin typeface="Courier"/>
                <a:cs typeface="Courier"/>
              </a:rPr>
              <a:t>esi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push </a:t>
            </a:r>
            <a:r>
              <a:rPr lang="en-US" b="1" dirty="0" err="1" smtClean="0">
                <a:latin typeface="Courier"/>
                <a:cs typeface="Courier"/>
              </a:rPr>
              <a:t>edi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edi</a:t>
            </a:r>
            <a:r>
              <a:rPr lang="en-US" b="1" dirty="0" smtClean="0">
                <a:latin typeface="Courier"/>
                <a:cs typeface="Courier"/>
              </a:rPr>
              <a:t>,[ebp+0x8]</a:t>
            </a:r>
          </a:p>
          <a:p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r>
              <a:rPr lang="en-US" b="1" dirty="0" smtClean="0">
                <a:latin typeface="Courier"/>
                <a:cs typeface="Courier"/>
              </a:rPr>
              <a:t>,[edi+0x14]</a:t>
            </a:r>
          </a:p>
          <a:p>
            <a:r>
              <a:rPr lang="en-US" b="1" dirty="0" smtClean="0">
                <a:latin typeface="Courier"/>
                <a:cs typeface="Courier"/>
              </a:rPr>
              <a:t> test </a:t>
            </a:r>
            <a:r>
              <a:rPr lang="en-US" b="1" dirty="0" err="1" smtClean="0">
                <a:latin typeface="Courier"/>
                <a:cs typeface="Courier"/>
              </a:rPr>
              <a:t>eax,eax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jz</a:t>
            </a:r>
            <a:r>
              <a:rPr lang="en-US" b="1" dirty="0" smtClean="0">
                <a:latin typeface="Courier"/>
                <a:cs typeface="Courier"/>
              </a:rPr>
              <a:t>   0x4A80640B</a:t>
            </a:r>
          </a:p>
          <a:p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r>
              <a:rPr lang="en-US" b="1" dirty="0" smtClean="0">
                <a:latin typeface="Courier"/>
                <a:cs typeface="Courier"/>
              </a:rPr>
              <a:t>,[ebp+0x10]</a:t>
            </a:r>
          </a:p>
          <a:p>
            <a:r>
              <a:rPr lang="en-US" b="1" dirty="0" smtClean="0">
                <a:latin typeface="Courier"/>
                <a:cs typeface="Courier"/>
              </a:rPr>
              <a:t> push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lea  </a:t>
            </a:r>
            <a:r>
              <a:rPr lang="en-US" b="1" dirty="0" err="1" smtClean="0">
                <a:latin typeface="Courier"/>
                <a:cs typeface="Courier"/>
              </a:rPr>
              <a:t>ecx</a:t>
            </a:r>
            <a:r>
              <a:rPr lang="en-US" b="1" dirty="0" smtClean="0">
                <a:latin typeface="Courier"/>
                <a:cs typeface="Courier"/>
              </a:rPr>
              <a:t>,[ebp-0x4]</a:t>
            </a:r>
          </a:p>
          <a:p>
            <a:r>
              <a:rPr lang="en-US" b="1" dirty="0" smtClean="0">
                <a:latin typeface="Courier"/>
                <a:cs typeface="Courier"/>
              </a:rPr>
              <a:t> push </a:t>
            </a:r>
            <a:r>
              <a:rPr lang="en-US" b="1" dirty="0" err="1" smtClean="0">
                <a:latin typeface="Courier"/>
                <a:cs typeface="Courier"/>
              </a:rPr>
              <a:t>ecx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push </a:t>
            </a:r>
            <a:r>
              <a:rPr lang="en-US" b="1" dirty="0" err="1" smtClean="0">
                <a:latin typeface="Courier"/>
                <a:cs typeface="Courier"/>
              </a:rPr>
              <a:t>edi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call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...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1628303" y="2942774"/>
            <a:ext cx="999567" cy="2418945"/>
            <a:chOff x="1984651" y="2940467"/>
            <a:chExt cx="999567" cy="2418945"/>
          </a:xfrm>
        </p:grpSpPr>
        <p:sp>
          <p:nvSpPr>
            <p:cNvPr id="41" name="Rectangle 40"/>
            <p:cNvSpPr/>
            <p:nvPr/>
          </p:nvSpPr>
          <p:spPr>
            <a:xfrm>
              <a:off x="1984651" y="5137290"/>
              <a:ext cx="444252" cy="222122"/>
            </a:xfrm>
            <a:prstGeom prst="rect">
              <a:avLst/>
            </a:prstGeom>
            <a:noFill/>
            <a:ln w="25400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366FF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984651" y="3207727"/>
              <a:ext cx="444252" cy="222122"/>
            </a:xfrm>
            <a:prstGeom prst="rect">
              <a:avLst/>
            </a:prstGeom>
            <a:noFill/>
            <a:ln w="25400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366FF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539966" y="3210436"/>
              <a:ext cx="444252" cy="222122"/>
            </a:xfrm>
            <a:prstGeom prst="rect">
              <a:avLst/>
            </a:prstGeom>
            <a:noFill/>
            <a:ln w="25400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366FF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984651" y="2940467"/>
              <a:ext cx="444252" cy="222122"/>
            </a:xfrm>
            <a:prstGeom prst="rect">
              <a:avLst/>
            </a:prstGeom>
            <a:noFill/>
            <a:ln w="25400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366FF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628303" y="2385576"/>
            <a:ext cx="444252" cy="2680792"/>
            <a:chOff x="1984651" y="2383269"/>
            <a:chExt cx="444252" cy="2680792"/>
          </a:xfrm>
        </p:grpSpPr>
        <p:sp>
          <p:nvSpPr>
            <p:cNvPr id="48" name="Rectangle 47"/>
            <p:cNvSpPr/>
            <p:nvPr/>
          </p:nvSpPr>
          <p:spPr>
            <a:xfrm>
              <a:off x="1984651" y="4841939"/>
              <a:ext cx="444252" cy="222122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4DFF1C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984651" y="2651560"/>
              <a:ext cx="444252" cy="222122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4DFF1C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984651" y="2383269"/>
              <a:ext cx="444252" cy="222122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4DFF1C"/>
                </a:solidFill>
              </a:endParaRPr>
            </a:p>
          </p:txBody>
        </p:sp>
      </p:grpSp>
      <p:sp>
        <p:nvSpPr>
          <p:cNvPr id="58" name="Rectangle 57"/>
          <p:cNvSpPr/>
          <p:nvPr/>
        </p:nvSpPr>
        <p:spPr>
          <a:xfrm>
            <a:off x="3828465" y="2607698"/>
            <a:ext cx="1108953" cy="283075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3853" y="4284397"/>
            <a:ext cx="2801198" cy="1077322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669030" y="1740527"/>
            <a:ext cx="3005004" cy="3970318"/>
            <a:chOff x="5669030" y="1740527"/>
            <a:chExt cx="3005004" cy="3970318"/>
          </a:xfrm>
        </p:grpSpPr>
        <p:sp>
          <p:nvSpPr>
            <p:cNvPr id="59" name="TextBox 58"/>
            <p:cNvSpPr txBox="1"/>
            <p:nvPr/>
          </p:nvSpPr>
          <p:spPr>
            <a:xfrm>
              <a:off x="5669030" y="1740527"/>
              <a:ext cx="3005004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ourier"/>
                  <a:cs typeface="Courier"/>
                </a:rPr>
                <a:t>function:</a:t>
              </a:r>
            </a:p>
            <a:p>
              <a:r>
                <a:rPr lang="en-US" b="1" dirty="0">
                  <a:latin typeface="Courier"/>
                  <a:cs typeface="Courier"/>
                </a:rPr>
                <a:t> </a:t>
              </a:r>
              <a:r>
                <a:rPr lang="en-US" b="1" dirty="0" smtClean="0">
                  <a:latin typeface="Courier"/>
                  <a:cs typeface="Courier"/>
                </a:rPr>
                <a:t>push </a:t>
              </a:r>
              <a:r>
                <a:rPr lang="en-US" b="1" dirty="0" err="1" smtClean="0">
                  <a:latin typeface="Courier"/>
                  <a:cs typeface="Courier"/>
                </a:rPr>
                <a:t>esi</a:t>
              </a:r>
              <a:endParaRPr lang="en-US" b="1" dirty="0" smtClean="0">
                <a:latin typeface="Courier"/>
                <a:cs typeface="Courier"/>
              </a:endParaRPr>
            </a:p>
            <a:p>
              <a:r>
                <a:rPr lang="en-US" b="1" dirty="0" smtClean="0">
                  <a:latin typeface="Courier"/>
                  <a:cs typeface="Courier"/>
                </a:rPr>
                <a:t> push </a:t>
              </a:r>
              <a:r>
                <a:rPr lang="en-US" b="1" dirty="0" err="1" smtClean="0">
                  <a:latin typeface="Courier"/>
                  <a:cs typeface="Courier"/>
                </a:rPr>
                <a:t>edi</a:t>
              </a:r>
              <a:endParaRPr lang="en-US" b="1" dirty="0" smtClean="0">
                <a:latin typeface="Courier"/>
                <a:cs typeface="Courier"/>
              </a:endParaRPr>
            </a:p>
            <a:p>
              <a:r>
                <a:rPr lang="en-US" b="1" dirty="0" smtClean="0">
                  <a:latin typeface="Courier"/>
                  <a:cs typeface="Courier"/>
                </a:rPr>
                <a:t> </a:t>
              </a:r>
              <a:r>
                <a:rPr lang="en-US" b="1" dirty="0" err="1" smtClean="0">
                  <a:latin typeface="Courier"/>
                  <a:cs typeface="Courier"/>
                </a:rPr>
                <a:t>mov</a:t>
              </a:r>
              <a:r>
                <a:rPr lang="en-US" b="1" dirty="0" smtClean="0">
                  <a:latin typeface="Courier"/>
                  <a:cs typeface="Courier"/>
                </a:rPr>
                <a:t>  </a:t>
              </a:r>
              <a:r>
                <a:rPr lang="en-US" b="1" dirty="0" err="1" smtClean="0">
                  <a:solidFill>
                    <a:srgbClr val="FF0000"/>
                  </a:solidFill>
                  <a:latin typeface="Courier"/>
                  <a:cs typeface="Courier"/>
                </a:rPr>
                <a:t>eax</a:t>
              </a:r>
              <a:r>
                <a:rPr lang="en-US" b="1" dirty="0" smtClean="0">
                  <a:latin typeface="Courier"/>
                  <a:cs typeface="Courier"/>
                </a:rPr>
                <a:t>,[ebp+0x8]</a:t>
              </a:r>
            </a:p>
            <a:p>
              <a:r>
                <a:rPr lang="en-US" b="1" dirty="0" smtClean="0">
                  <a:latin typeface="Courier"/>
                  <a:cs typeface="Courier"/>
                </a:rPr>
                <a:t> </a:t>
              </a:r>
              <a:r>
                <a:rPr lang="en-US" b="1" dirty="0" err="1" smtClean="0">
                  <a:latin typeface="Courier"/>
                  <a:cs typeface="Courier"/>
                </a:rPr>
                <a:t>mov</a:t>
              </a:r>
              <a:r>
                <a:rPr lang="en-US" b="1" dirty="0" smtClean="0">
                  <a:latin typeface="Courier"/>
                  <a:cs typeface="Courier"/>
                </a:rPr>
                <a:t>  </a:t>
              </a:r>
              <a:r>
                <a:rPr lang="en-US" b="1" dirty="0" err="1" smtClean="0">
                  <a:solidFill>
                    <a:srgbClr val="FF0000"/>
                  </a:solidFill>
                  <a:latin typeface="Courier"/>
                  <a:cs typeface="Courier"/>
                </a:rPr>
                <a:t>edi</a:t>
              </a:r>
              <a:r>
                <a:rPr lang="en-US" b="1" dirty="0" smtClean="0">
                  <a:latin typeface="Courier"/>
                  <a:cs typeface="Courier"/>
                </a:rPr>
                <a:t>,[edi+0x14]</a:t>
              </a:r>
            </a:p>
            <a:p>
              <a:r>
                <a:rPr lang="en-US" b="1" dirty="0" smtClean="0">
                  <a:latin typeface="Courier"/>
                  <a:cs typeface="Courier"/>
                </a:rPr>
                <a:t> test </a:t>
              </a:r>
              <a:r>
                <a:rPr lang="en-US" b="1" dirty="0" err="1" smtClean="0">
                  <a:solidFill>
                    <a:srgbClr val="FF0000"/>
                  </a:solidFill>
                  <a:latin typeface="Courier"/>
                  <a:cs typeface="Courier"/>
                </a:rPr>
                <a:t>edi,edi</a:t>
              </a:r>
              <a:endParaRPr lang="en-US" b="1" dirty="0" smtClean="0">
                <a:solidFill>
                  <a:srgbClr val="FF0000"/>
                </a:solidFill>
                <a:latin typeface="Courier"/>
                <a:cs typeface="Courier"/>
              </a:endParaRPr>
            </a:p>
            <a:p>
              <a:r>
                <a:rPr lang="en-US" b="1" dirty="0" smtClean="0">
                  <a:latin typeface="Courier"/>
                  <a:cs typeface="Courier"/>
                </a:rPr>
                <a:t> </a:t>
              </a:r>
              <a:r>
                <a:rPr lang="en-US" b="1" dirty="0" err="1" smtClean="0">
                  <a:latin typeface="Courier"/>
                  <a:cs typeface="Courier"/>
                </a:rPr>
                <a:t>jz</a:t>
              </a:r>
              <a:r>
                <a:rPr lang="en-US" b="1" dirty="0" smtClean="0">
                  <a:latin typeface="Courier"/>
                  <a:cs typeface="Courier"/>
                </a:rPr>
                <a:t>   0x4A80640B</a:t>
              </a:r>
            </a:p>
            <a:p>
              <a:r>
                <a:rPr lang="en-US" b="1" dirty="0" smtClean="0">
                  <a:latin typeface="Courier"/>
                  <a:cs typeface="Courier"/>
                </a:rPr>
                <a:t> </a:t>
              </a:r>
              <a:r>
                <a:rPr lang="en-US" b="1" dirty="0" err="1" smtClean="0">
                  <a:latin typeface="Courier"/>
                  <a:cs typeface="Courier"/>
                </a:rPr>
                <a:t>mov</a:t>
              </a:r>
              <a:r>
                <a:rPr lang="en-US" b="1" dirty="0" smtClean="0">
                  <a:latin typeface="Courier"/>
                  <a:cs typeface="Courier"/>
                </a:rPr>
                <a:t>  </a:t>
              </a:r>
              <a:r>
                <a:rPr lang="en-US" b="1" dirty="0" err="1" smtClean="0">
                  <a:latin typeface="Courier"/>
                  <a:cs typeface="Courier"/>
                </a:rPr>
                <a:t>ebx</a:t>
              </a:r>
              <a:r>
                <a:rPr lang="en-US" b="1" dirty="0" smtClean="0">
                  <a:latin typeface="Courier"/>
                  <a:cs typeface="Courier"/>
                </a:rPr>
                <a:t>,[ebp+0x10]</a:t>
              </a:r>
            </a:p>
            <a:p>
              <a:r>
                <a:rPr lang="en-US" b="1" dirty="0" smtClean="0">
                  <a:latin typeface="Courier"/>
                  <a:cs typeface="Courier"/>
                </a:rPr>
                <a:t> push </a:t>
              </a:r>
              <a:r>
                <a:rPr lang="en-US" b="1" dirty="0" err="1" smtClean="0">
                  <a:latin typeface="Courier"/>
                  <a:cs typeface="Courier"/>
                </a:rPr>
                <a:t>ebx</a:t>
              </a:r>
              <a:endParaRPr lang="en-US" b="1" dirty="0" smtClean="0">
                <a:latin typeface="Courier"/>
                <a:cs typeface="Courier"/>
              </a:endParaRPr>
            </a:p>
            <a:p>
              <a:r>
                <a:rPr lang="en-US" b="1" dirty="0" smtClean="0">
                  <a:latin typeface="Courier"/>
                  <a:cs typeface="Courier"/>
                </a:rPr>
                <a:t> lea  </a:t>
              </a:r>
              <a:r>
                <a:rPr lang="en-US" b="1" dirty="0" err="1" smtClean="0">
                  <a:latin typeface="Courier"/>
                  <a:cs typeface="Courier"/>
                </a:rPr>
                <a:t>ecx</a:t>
              </a:r>
              <a:r>
                <a:rPr lang="en-US" b="1" dirty="0" smtClean="0">
                  <a:latin typeface="Courier"/>
                  <a:cs typeface="Courier"/>
                </a:rPr>
                <a:t>,[ebp-0x4]</a:t>
              </a:r>
            </a:p>
            <a:p>
              <a:r>
                <a:rPr lang="en-US" b="1" dirty="0" smtClean="0">
                  <a:latin typeface="Courier"/>
                  <a:cs typeface="Courier"/>
                </a:rPr>
                <a:t> push </a:t>
              </a:r>
              <a:r>
                <a:rPr lang="en-US" b="1" dirty="0" err="1" smtClean="0">
                  <a:latin typeface="Courier"/>
                  <a:cs typeface="Courier"/>
                </a:rPr>
                <a:t>ecx</a:t>
              </a:r>
              <a:endParaRPr lang="en-US" b="1" dirty="0" smtClean="0">
                <a:latin typeface="Courier"/>
                <a:cs typeface="Courier"/>
              </a:endParaRPr>
            </a:p>
            <a:p>
              <a:r>
                <a:rPr lang="en-US" b="1" dirty="0" smtClean="0">
                  <a:latin typeface="Courier"/>
                  <a:cs typeface="Courier"/>
                </a:rPr>
                <a:t> push </a:t>
              </a:r>
              <a:r>
                <a:rPr lang="en-US" b="1" dirty="0" err="1" smtClean="0">
                  <a:solidFill>
                    <a:srgbClr val="FF0000"/>
                  </a:solidFill>
                  <a:latin typeface="Courier"/>
                  <a:cs typeface="Courier"/>
                </a:rPr>
                <a:t>eax</a:t>
              </a:r>
              <a:endParaRPr lang="en-US" b="1" dirty="0" smtClean="0">
                <a:solidFill>
                  <a:srgbClr val="FF0000"/>
                </a:solidFill>
                <a:latin typeface="Courier"/>
                <a:cs typeface="Courier"/>
              </a:endParaRPr>
            </a:p>
            <a:p>
              <a:r>
                <a:rPr lang="en-US" b="1" dirty="0" smtClean="0">
                  <a:latin typeface="Courier"/>
                  <a:cs typeface="Courier"/>
                </a:rPr>
                <a:t> call </a:t>
              </a:r>
              <a:r>
                <a:rPr lang="en-US" b="1" dirty="0" err="1" smtClean="0">
                  <a:solidFill>
                    <a:srgbClr val="FF0000"/>
                  </a:solidFill>
                  <a:latin typeface="Courier"/>
                  <a:cs typeface="Courier"/>
                </a:rPr>
                <a:t>edi</a:t>
              </a:r>
              <a:endParaRPr lang="en-US" b="1" dirty="0" smtClean="0">
                <a:solidFill>
                  <a:srgbClr val="FF0000"/>
                </a:solidFill>
                <a:latin typeface="Courier"/>
                <a:cs typeface="Courier"/>
              </a:endParaRPr>
            </a:p>
            <a:p>
              <a:r>
                <a:rPr lang="en-US" b="1" dirty="0" smtClean="0">
                  <a:latin typeface="Courier"/>
                  <a:cs typeface="Courier"/>
                </a:rPr>
                <a:t> ...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284397"/>
              <a:ext cx="2801198" cy="107732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6797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100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 – </a:t>
            </a:r>
            <a:r>
              <a:rPr lang="en-US" dirty="0" err="1" smtClean="0"/>
              <a:t>Orp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Focused on the Windows platform</a:t>
            </a:r>
          </a:p>
          <a:p>
            <a:pPr lvl="1"/>
            <a:r>
              <a:rPr lang="en-US" dirty="0" smtClean="0"/>
              <a:t>Could be integrated in Microsoft’s EMET</a:t>
            </a:r>
          </a:p>
          <a:p>
            <a:r>
              <a:rPr lang="en-US" dirty="0" smtClean="0"/>
              <a:t>CFG is extracted using IDA Pro</a:t>
            </a:r>
          </a:p>
          <a:p>
            <a:pPr lvl="1"/>
            <a:r>
              <a:rPr lang="en-US" dirty="0" smtClean="0"/>
              <a:t>Implicitly used registers</a:t>
            </a:r>
          </a:p>
          <a:p>
            <a:pPr lvl="1"/>
            <a:r>
              <a:rPr lang="en-US" dirty="0" err="1" smtClean="0"/>
              <a:t>Liveness</a:t>
            </a:r>
            <a:r>
              <a:rPr lang="en-US" dirty="0" smtClean="0"/>
              <a:t> analysis  (intra and inter-function)</a:t>
            </a:r>
          </a:p>
          <a:p>
            <a:pPr lvl="1"/>
            <a:r>
              <a:rPr lang="en-US" dirty="0" smtClean="0"/>
              <a:t>Register categorization (arg., preserved, etc.)</a:t>
            </a:r>
          </a:p>
          <a:p>
            <a:pPr lvl="1"/>
            <a:r>
              <a:rPr lang="en-US" dirty="0" smtClean="0"/>
              <a:t>Randomizations</a:t>
            </a:r>
          </a:p>
          <a:p>
            <a:pPr lvl="1"/>
            <a:r>
              <a:rPr lang="en-US" dirty="0" smtClean="0"/>
              <a:t>Binary rewriting (relocations fixing, etc.)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26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Correctness and performance</a:t>
            </a:r>
          </a:p>
          <a:p>
            <a:pPr lvl="1"/>
            <a:r>
              <a:rPr lang="en-US" dirty="0" smtClean="0"/>
              <a:t>Execute Wine’s test suite using randomized versions of Windows DLLs</a:t>
            </a:r>
          </a:p>
          <a:p>
            <a:endParaRPr lang="en-US" dirty="0" smtClean="0"/>
          </a:p>
          <a:p>
            <a:r>
              <a:rPr lang="en-US" dirty="0" smtClean="0"/>
              <a:t>Randomization Coverage</a:t>
            </a:r>
          </a:p>
          <a:p>
            <a:r>
              <a:rPr lang="en-US" dirty="0" smtClean="0"/>
              <a:t>Real-World Exploits</a:t>
            </a:r>
          </a:p>
          <a:p>
            <a:r>
              <a:rPr lang="en-US" dirty="0" smtClean="0"/>
              <a:t>ROP Compilers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86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Randomization Coverage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514076"/>
              </p:ext>
            </p:extLst>
          </p:nvPr>
        </p:nvGraphicFramePr>
        <p:xfrm>
          <a:off x="457200" y="1814436"/>
          <a:ext cx="8229600" cy="4456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00080" y="1315466"/>
            <a:ext cx="768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Dataset: 5,235 PE files (~0.5GB code) from Windows, Firefox, iTunes and Reader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85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Real-World Exploits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911599"/>
              </p:ext>
            </p:extLst>
          </p:nvPr>
        </p:nvGraphicFramePr>
        <p:xfrm>
          <a:off x="457200" y="1600200"/>
          <a:ext cx="8229600" cy="307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0144"/>
                <a:gridCol w="1803003"/>
                <a:gridCol w="1644247"/>
                <a:gridCol w="1622206"/>
              </a:tblGrid>
              <a:tr h="3839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Exploit/Reusable</a:t>
                      </a:r>
                      <a:r>
                        <a:rPr lang="en-US" baseline="0" dirty="0" smtClean="0"/>
                        <a:t> Payload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Unique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Gadgets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Modifiable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Combinations</a:t>
                      </a:r>
                      <a:endParaRPr lang="en-US" dirty="0"/>
                    </a:p>
                  </a:txBody>
                  <a:tcPr/>
                </a:tc>
              </a:tr>
              <a:tr h="383997">
                <a:tc>
                  <a:txBody>
                    <a:bodyPr/>
                    <a:lstStyle/>
                    <a:p>
                      <a:r>
                        <a:rPr lang="en-US" dirty="0" smtClean="0"/>
                        <a:t>Adobe Reader v9.3.4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287</a:t>
                      </a:r>
                      <a:endParaRPr lang="en-US" dirty="0"/>
                    </a:p>
                  </a:txBody>
                  <a:tcPr/>
                </a:tc>
              </a:tr>
              <a:tr h="3839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Integard</a:t>
                      </a:r>
                      <a:r>
                        <a:rPr lang="en-US" dirty="0" smtClean="0"/>
                        <a:t> Pro v2.2.0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322K</a:t>
                      </a:r>
                      <a:endParaRPr lang="en-US" dirty="0"/>
                    </a:p>
                  </a:txBody>
                  <a:tcPr/>
                </a:tc>
              </a:tr>
              <a:tr h="3839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Mplayer</a:t>
                      </a:r>
                      <a:r>
                        <a:rPr lang="en-US" dirty="0" smtClean="0"/>
                        <a:t> Lite r33064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1.1M</a:t>
                      </a:r>
                      <a:endParaRPr lang="en-US" dirty="0"/>
                    </a:p>
                  </a:txBody>
                  <a:tcPr/>
                </a:tc>
              </a:tr>
              <a:tr h="38399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msvcr71.dll</a:t>
                      </a:r>
                      <a:r>
                        <a:rPr lang="en-US" baseline="0" dirty="0" smtClean="0"/>
                        <a:t> (While Phosphorus)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3.3M</a:t>
                      </a:r>
                      <a:endParaRPr lang="en-US" dirty="0"/>
                    </a:p>
                  </a:txBody>
                  <a:tcPr/>
                </a:tc>
              </a:tr>
              <a:tr h="383997">
                <a:tc>
                  <a:txBody>
                    <a:bodyPr/>
                    <a:lstStyle/>
                    <a:p>
                      <a:r>
                        <a:rPr lang="en-US" dirty="0" smtClean="0"/>
                        <a:t>msvcr71.dll (</a:t>
                      </a:r>
                      <a:r>
                        <a:rPr lang="en-US" dirty="0" err="1" smtClean="0"/>
                        <a:t>Corelan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1.7M</a:t>
                      </a:r>
                      <a:endParaRPr lang="en-US" dirty="0"/>
                    </a:p>
                  </a:txBody>
                  <a:tcPr/>
                </a:tc>
              </a:tr>
              <a:tr h="3839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mscorie.dll</a:t>
                      </a:r>
                      <a:r>
                        <a:rPr lang="en-US" dirty="0" smtClean="0"/>
                        <a:t> (White</a:t>
                      </a:r>
                      <a:r>
                        <a:rPr lang="en-US" baseline="0" dirty="0" smtClean="0"/>
                        <a:t> Phosphorus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25K</a:t>
                      </a:r>
                      <a:endParaRPr lang="en-US" dirty="0"/>
                    </a:p>
                  </a:txBody>
                  <a:tcPr/>
                </a:tc>
              </a:tr>
              <a:tr h="383997">
                <a:tc>
                  <a:txBody>
                    <a:bodyPr/>
                    <a:lstStyle/>
                    <a:p>
                      <a:r>
                        <a:rPr lang="en-US" dirty="0" smtClean="0"/>
                        <a:t>mfc71u.dll (</a:t>
                      </a:r>
                      <a:r>
                        <a:rPr lang="en-US" dirty="0" err="1" smtClean="0"/>
                        <a:t>Corelan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170K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79255" y="5088543"/>
            <a:ext cx="7329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Modifiable gadgets were not always directly replaceable!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4064883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Machine Code-Level </a:t>
            </a:r>
            <a:r>
              <a:rPr lang="en-US" dirty="0"/>
              <a:t>A</a:t>
            </a:r>
            <a:r>
              <a:rPr lang="en-US" dirty="0" smtClean="0"/>
              <a:t>ttacks &amp; Defenses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2</a:t>
            </a:fld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123576" y="1574799"/>
            <a:ext cx="2749924" cy="152082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Code Injection</a:t>
            </a:r>
            <a:endParaRPr lang="en-US" sz="2400" dirty="0"/>
          </a:p>
        </p:txBody>
      </p:sp>
      <p:sp>
        <p:nvSpPr>
          <p:cNvPr id="9" name="Left Arrow 8"/>
          <p:cNvSpPr/>
          <p:nvPr/>
        </p:nvSpPr>
        <p:spPr>
          <a:xfrm>
            <a:off x="5378823" y="2481470"/>
            <a:ext cx="2614706" cy="139909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</a:t>
            </a:r>
            <a:r>
              <a:rPr lang="en-US" sz="2400" dirty="0"/>
              <a:t>⊗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0" name="Right Arrow 9"/>
          <p:cNvSpPr/>
          <p:nvPr/>
        </p:nvSpPr>
        <p:spPr>
          <a:xfrm>
            <a:off x="1123576" y="3403540"/>
            <a:ext cx="2749924" cy="154946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Code</a:t>
            </a:r>
            <a:r>
              <a:rPr lang="en-US" sz="2400" dirty="0"/>
              <a:t>-</a:t>
            </a:r>
            <a:r>
              <a:rPr lang="en-US" sz="2400" dirty="0" smtClean="0"/>
              <a:t>reuse</a:t>
            </a:r>
            <a:endParaRPr lang="en-US" sz="2400" dirty="0"/>
          </a:p>
        </p:txBody>
      </p:sp>
      <p:sp>
        <p:nvSpPr>
          <p:cNvPr id="11" name="Left Arrow 10"/>
          <p:cNvSpPr/>
          <p:nvPr/>
        </p:nvSpPr>
        <p:spPr>
          <a:xfrm>
            <a:off x="5378823" y="4347718"/>
            <a:ext cx="2614706" cy="137998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ASLR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6480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ROP </a:t>
            </a:r>
            <a:r>
              <a:rPr lang="en-US" dirty="0"/>
              <a:t>C</a:t>
            </a:r>
            <a:r>
              <a:rPr lang="en-US" dirty="0" smtClean="0"/>
              <a:t>ompilers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Mona.py</a:t>
            </a:r>
            <a:r>
              <a:rPr lang="en-US" dirty="0" smtClean="0"/>
              <a:t> constructs DEP+ASLR bypassing code</a:t>
            </a:r>
          </a:p>
          <a:p>
            <a:pPr lvl="1"/>
            <a:r>
              <a:rPr lang="en-US" dirty="0" smtClean="0"/>
              <a:t>Allocate a WX buffer, copy </a:t>
            </a:r>
            <a:r>
              <a:rPr lang="en-US" dirty="0" err="1" smtClean="0"/>
              <a:t>shellcode</a:t>
            </a:r>
            <a:r>
              <a:rPr lang="en-US" dirty="0"/>
              <a:t> </a:t>
            </a:r>
            <a:r>
              <a:rPr lang="en-US" dirty="0" smtClean="0"/>
              <a:t>and jump</a:t>
            </a:r>
          </a:p>
          <a:p>
            <a:endParaRPr lang="en-US" dirty="0" smtClean="0"/>
          </a:p>
          <a:p>
            <a:r>
              <a:rPr lang="en-US" dirty="0" smtClean="0"/>
              <a:t>Q [</a:t>
            </a:r>
            <a:r>
              <a:rPr lang="en-US" dirty="0"/>
              <a:t>SAB11] </a:t>
            </a:r>
            <a:r>
              <a:rPr lang="en-US" dirty="0" smtClean="0"/>
              <a:t>is the state-of-the-art ROP compiler</a:t>
            </a:r>
          </a:p>
          <a:p>
            <a:pPr lvl="1"/>
            <a:r>
              <a:rPr lang="en-US" dirty="0" smtClean="0"/>
              <a:t>Designed to be robust against small gadget sets</a:t>
            </a:r>
            <a:endParaRPr lang="en-US" dirty="0"/>
          </a:p>
          <a:p>
            <a:endParaRPr lang="en-US" dirty="0" smtClean="0"/>
          </a:p>
          <a:p>
            <a:r>
              <a:rPr lang="en-US" i="1" dirty="0"/>
              <a:t>I</a:t>
            </a:r>
            <a:r>
              <a:rPr lang="en-US" i="1" dirty="0" smtClean="0"/>
              <a:t>s </a:t>
            </a:r>
            <a:r>
              <a:rPr lang="en-US" i="1" dirty="0"/>
              <a:t>it possible to create </a:t>
            </a:r>
            <a:r>
              <a:rPr lang="en-US" i="1" dirty="0" smtClean="0"/>
              <a:t>a randomization</a:t>
            </a:r>
            <a:r>
              <a:rPr lang="en-US" i="1" dirty="0"/>
              <a:t>-</a:t>
            </a:r>
            <a:r>
              <a:rPr lang="en-US" i="1" dirty="0" smtClean="0"/>
              <a:t>resistant payload?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5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ROP Compilers Results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437325"/>
              </p:ext>
            </p:extLst>
          </p:nvPr>
        </p:nvGraphicFramePr>
        <p:xfrm>
          <a:off x="457200" y="181102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313"/>
                <a:gridCol w="1372096"/>
                <a:gridCol w="1383436"/>
                <a:gridCol w="1644247"/>
                <a:gridCol w="15655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Non-ASLR Code</a:t>
                      </a:r>
                      <a:r>
                        <a:rPr lang="en-US" baseline="0" dirty="0" smtClean="0"/>
                        <a:t> Base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Mona</a:t>
                      </a:r>
                    </a:p>
                    <a:p>
                      <a:pPr algn="ctr"/>
                      <a:r>
                        <a:rPr lang="en-US" dirty="0" smtClean="0"/>
                        <a:t>Orig.</a:t>
                      </a:r>
                      <a:r>
                        <a:rPr lang="en-US" baseline="0" dirty="0" smtClean="0"/>
                        <a:t>                Rand.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</a:p>
                    <a:p>
                      <a:pPr algn="ctr"/>
                      <a:r>
                        <a:rPr lang="en-US" dirty="0" smtClean="0"/>
                        <a:t>Orig.                   </a:t>
                      </a:r>
                      <a:r>
                        <a:rPr lang="en-US" baseline="0" dirty="0" smtClean="0"/>
                        <a:t>  Rand.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Adobe Reader v9.3.4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✓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✓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Integard</a:t>
                      </a:r>
                      <a:r>
                        <a:rPr lang="en-US" dirty="0" smtClean="0"/>
                        <a:t> Pro v2.2.0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✓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Mplayer</a:t>
                      </a:r>
                      <a:r>
                        <a:rPr lang="en-US" dirty="0" smtClean="0"/>
                        <a:t> Lite r33064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✓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✓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msvcr71.dll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✓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mscorie.dll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mfc71u.dll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✓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✓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21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8412" y="5159515"/>
            <a:ext cx="788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Both failed to construct payloads from non-randomized code!</a:t>
            </a:r>
            <a:endParaRPr lang="en-US" sz="2400" u="sng" dirty="0"/>
          </a:p>
        </p:txBody>
      </p:sp>
      <p:grpSp>
        <p:nvGrpSpPr>
          <p:cNvPr id="10" name="Group 9"/>
          <p:cNvGrpSpPr/>
          <p:nvPr/>
        </p:nvGrpSpPr>
        <p:grpSpPr>
          <a:xfrm>
            <a:off x="4515410" y="2480991"/>
            <a:ext cx="3656547" cy="2195149"/>
            <a:chOff x="4515410" y="2480991"/>
            <a:chExt cx="3656547" cy="2195149"/>
          </a:xfrm>
        </p:grpSpPr>
        <p:sp>
          <p:nvSpPr>
            <p:cNvPr id="3" name="Rectangle 2"/>
            <p:cNvSpPr/>
            <p:nvPr/>
          </p:nvSpPr>
          <p:spPr>
            <a:xfrm>
              <a:off x="4515410" y="2480991"/>
              <a:ext cx="540908" cy="2195149"/>
            </a:xfrm>
            <a:prstGeom prst="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1049" y="2480991"/>
              <a:ext cx="540908" cy="2195149"/>
            </a:xfrm>
            <a:prstGeom prst="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3473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In-place code randomization</a:t>
            </a:r>
          </a:p>
          <a:p>
            <a:pPr lvl="1"/>
            <a:r>
              <a:rPr lang="en-US" dirty="0" smtClean="0"/>
              <a:t>Requires no source code or debug symbols</a:t>
            </a:r>
          </a:p>
          <a:p>
            <a:pPr lvl="1"/>
            <a:r>
              <a:rPr lang="en-US" dirty="0" smtClean="0"/>
              <a:t>(Practically) Zero performance overhead</a:t>
            </a:r>
          </a:p>
          <a:p>
            <a:pPr lvl="1"/>
            <a:r>
              <a:rPr lang="en-US" dirty="0" smtClean="0"/>
              <a:t>Breaks 80% of gadgets</a:t>
            </a:r>
          </a:p>
          <a:p>
            <a:pPr lvl="1"/>
            <a:r>
              <a:rPr lang="en-US" dirty="0" smtClean="0"/>
              <a:t>Prevented real exploits and ROP compilers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Get the code (Python): </a:t>
            </a:r>
            <a:r>
              <a:rPr lang="en-US" dirty="0" smtClean="0">
                <a:hlinkClick r:id="rId3"/>
              </a:rPr>
              <a:t>http://nsl.cs.columbia.edu/projects/orp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79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23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1417638"/>
            <a:ext cx="9144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[Ser12] </a:t>
            </a:r>
            <a:r>
              <a:rPr lang="en-US" sz="1600" dirty="0" err="1"/>
              <a:t>Fermin</a:t>
            </a:r>
            <a:r>
              <a:rPr lang="en-US" sz="1600" dirty="0"/>
              <a:t> J. Serna. The case of the perfect info leak, 2012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http</a:t>
            </a:r>
            <a:r>
              <a:rPr lang="en-US" sz="1600" dirty="0"/>
              <a:t>://</a:t>
            </a:r>
            <a:r>
              <a:rPr lang="en-US" sz="1600" dirty="0" err="1"/>
              <a:t>zhodiac.hispahack.com</a:t>
            </a:r>
            <a:r>
              <a:rPr lang="en-US" sz="1600" dirty="0"/>
              <a:t>/my-stuff/security</a:t>
            </a:r>
            <a:r>
              <a:rPr lang="en-US" sz="1600" dirty="0" smtClean="0"/>
              <a:t>/</a:t>
            </a:r>
            <a:r>
              <a:rPr lang="en-US" sz="1600" dirty="0" err="1" smtClean="0"/>
              <a:t>Flash_ASLR_bypass.pdf</a:t>
            </a:r>
            <a:r>
              <a:rPr lang="en-US" sz="1600" dirty="0"/>
              <a:t>. </a:t>
            </a:r>
          </a:p>
          <a:p>
            <a:r>
              <a:rPr lang="en-US" sz="1600" dirty="0" smtClean="0"/>
              <a:t>[SAB11] </a:t>
            </a:r>
            <a:r>
              <a:rPr lang="en-US" sz="1600" dirty="0"/>
              <a:t>Edward J. </a:t>
            </a:r>
            <a:r>
              <a:rPr lang="en-US" sz="1600" dirty="0" smtClean="0"/>
              <a:t>Schwartz et al. </a:t>
            </a:r>
            <a:r>
              <a:rPr lang="en-US" sz="1600" dirty="0"/>
              <a:t>Q: exploit </a:t>
            </a:r>
            <a:r>
              <a:rPr lang="en-US" sz="1600" dirty="0" smtClean="0"/>
              <a:t>hardening made </a:t>
            </a:r>
            <a:r>
              <a:rPr lang="en-US" sz="1600" dirty="0"/>
              <a:t>easy. </a:t>
            </a:r>
            <a:r>
              <a:rPr lang="en-US" sz="1600" dirty="0" smtClean="0"/>
              <a:t>USENIX Security</a:t>
            </a:r>
            <a:r>
              <a:rPr lang="en-US" sz="1600" dirty="0"/>
              <a:t>, </a:t>
            </a:r>
            <a:r>
              <a:rPr lang="en-US" sz="1600" dirty="0" smtClean="0"/>
              <a:t>2011.</a:t>
            </a:r>
          </a:p>
          <a:p>
            <a:r>
              <a:rPr lang="en-US" sz="1600" dirty="0" smtClean="0"/>
              <a:t>[Pop10] </a:t>
            </a:r>
            <a:r>
              <a:rPr lang="en-US" sz="1600" dirty="0" err="1"/>
              <a:t>Alin</a:t>
            </a:r>
            <a:r>
              <a:rPr lang="en-US" sz="1600" dirty="0"/>
              <a:t> Rad Pop. </a:t>
            </a:r>
            <a:r>
              <a:rPr lang="en-US" sz="1600" dirty="0" err="1"/>
              <a:t>Dep</a:t>
            </a:r>
            <a:r>
              <a:rPr lang="en-US" sz="1600" dirty="0"/>
              <a:t>/</a:t>
            </a:r>
            <a:r>
              <a:rPr lang="en-US" sz="1600" dirty="0" err="1"/>
              <a:t>aslr</a:t>
            </a:r>
            <a:r>
              <a:rPr lang="en-US" sz="1600" dirty="0"/>
              <a:t> implementation progress in popular third-party </a:t>
            </a:r>
            <a:r>
              <a:rPr lang="en-US" sz="1600" dirty="0" smtClean="0"/>
              <a:t>windows applications</a:t>
            </a:r>
            <a:r>
              <a:rPr lang="en-US" sz="1600" dirty="0"/>
              <a:t>, 2010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	 </a:t>
            </a:r>
            <a:r>
              <a:rPr lang="en-US" sz="1600" dirty="0" smtClean="0"/>
              <a:t>    http</a:t>
            </a:r>
            <a:r>
              <a:rPr lang="en-US" sz="1600" dirty="0"/>
              <a:t>: //</a:t>
            </a:r>
            <a:r>
              <a:rPr lang="en-US" sz="1600" dirty="0" err="1"/>
              <a:t>secunia.com</a:t>
            </a:r>
            <a:r>
              <a:rPr lang="en-US" sz="1600" dirty="0"/>
              <a:t>/</a:t>
            </a:r>
            <a:r>
              <a:rPr lang="en-US" sz="1600" dirty="0" err="1"/>
              <a:t>gfx</a:t>
            </a:r>
            <a:r>
              <a:rPr lang="en-US" sz="1600" dirty="0"/>
              <a:t>/</a:t>
            </a:r>
            <a:r>
              <a:rPr lang="en-US" sz="1600" dirty="0" err="1"/>
              <a:t>pdf</a:t>
            </a:r>
            <a:r>
              <a:rPr lang="en-US" sz="1600" dirty="0"/>
              <a:t>/DEP_ASLR_2010_paper.pdf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[Sha07] </a:t>
            </a:r>
            <a:r>
              <a:rPr lang="en-US" sz="1600" dirty="0" err="1"/>
              <a:t>Hovav</a:t>
            </a:r>
            <a:r>
              <a:rPr lang="en-US" sz="1600" dirty="0"/>
              <a:t> </a:t>
            </a:r>
            <a:r>
              <a:rPr lang="en-US" sz="1600" dirty="0" err="1"/>
              <a:t>Shacham</a:t>
            </a:r>
            <a:r>
              <a:rPr lang="en-US" sz="1600" dirty="0"/>
              <a:t>. The geometry of innocent flesh on the bone: return-into-</a:t>
            </a:r>
            <a:r>
              <a:rPr lang="en-US" sz="1600" dirty="0" err="1"/>
              <a:t>libc</a:t>
            </a:r>
            <a:r>
              <a:rPr lang="en-US" sz="1600" dirty="0"/>
              <a:t> </a:t>
            </a:r>
            <a:r>
              <a:rPr lang="en-US" sz="1600" dirty="0" smtClean="0"/>
              <a:t>without function calls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(</a:t>
            </a:r>
            <a:r>
              <a:rPr lang="en-US" sz="1600" dirty="0"/>
              <a:t>on the x86)</a:t>
            </a:r>
            <a:r>
              <a:rPr lang="en-US" sz="1600" dirty="0" smtClean="0"/>
              <a:t>. CCS, 2007.</a:t>
            </a:r>
          </a:p>
          <a:p>
            <a:r>
              <a:rPr lang="en-US" sz="1600" dirty="0" smtClean="0"/>
              <a:t>[CDD+10] Stephen </a:t>
            </a:r>
            <a:r>
              <a:rPr lang="en-US" sz="1600" dirty="0" err="1" smtClean="0"/>
              <a:t>Checkoway</a:t>
            </a:r>
            <a:r>
              <a:rPr lang="en-US" sz="1600" dirty="0" smtClean="0"/>
              <a:t> et al. </a:t>
            </a:r>
            <a:r>
              <a:rPr lang="en-US" sz="1600" dirty="0"/>
              <a:t>Return-oriented programming without </a:t>
            </a:r>
            <a:r>
              <a:rPr lang="en-US" sz="1600" dirty="0" smtClean="0"/>
              <a:t>returns. CCS, 2010</a:t>
            </a:r>
          </a:p>
          <a:p>
            <a:r>
              <a:rPr lang="en-US" sz="1600" dirty="0" smtClean="0"/>
              <a:t>[BJFL11] </a:t>
            </a:r>
            <a:r>
              <a:rPr lang="en-US" sz="1600" dirty="0"/>
              <a:t>Tyler </a:t>
            </a:r>
            <a:r>
              <a:rPr lang="en-US" sz="1600" dirty="0" err="1" smtClean="0"/>
              <a:t>Bletsch</a:t>
            </a:r>
            <a:r>
              <a:rPr lang="en-US" sz="1600" dirty="0" smtClean="0"/>
              <a:t> et al. </a:t>
            </a:r>
            <a:r>
              <a:rPr lang="en-US" sz="1600" dirty="0"/>
              <a:t>Jump-</a:t>
            </a:r>
            <a:r>
              <a:rPr lang="en-US" sz="1600" dirty="0" smtClean="0"/>
              <a:t>oriented programming</a:t>
            </a:r>
            <a:r>
              <a:rPr lang="en-US" sz="1600" dirty="0"/>
              <a:t>: a new class of code-reuse attack. </a:t>
            </a:r>
            <a:r>
              <a:rPr lang="en-US" sz="1600" dirty="0" smtClean="0"/>
              <a:t>ASIACCS, 2011.</a:t>
            </a:r>
          </a:p>
          <a:p>
            <a:r>
              <a:rPr lang="en-US" sz="1600" dirty="0"/>
              <a:t>[LZWG11b] </a:t>
            </a:r>
            <a:r>
              <a:rPr lang="en-US" sz="1600" dirty="0" err="1"/>
              <a:t>Kangjie</a:t>
            </a:r>
            <a:r>
              <a:rPr lang="en-US" sz="1600" dirty="0"/>
              <a:t> </a:t>
            </a:r>
            <a:r>
              <a:rPr lang="en-US" sz="1600" dirty="0" smtClean="0"/>
              <a:t>Lu et al. </a:t>
            </a:r>
            <a:r>
              <a:rPr lang="en-US" sz="1600" dirty="0"/>
              <a:t>Packed, printable, and polymorphic return-oriented programming, </a:t>
            </a:r>
            <a:r>
              <a:rPr lang="en-US" sz="1600" dirty="0" smtClean="0"/>
              <a:t>RAID, 2011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US" sz="1600" dirty="0"/>
              <a:t>[DSW11] Lucas </a:t>
            </a:r>
            <a:r>
              <a:rPr lang="en-US" sz="1600" dirty="0" err="1" smtClean="0"/>
              <a:t>Davi</a:t>
            </a:r>
            <a:r>
              <a:rPr lang="en-US" sz="1600" dirty="0"/>
              <a:t> </a:t>
            </a:r>
            <a:r>
              <a:rPr lang="en-US" sz="1600" dirty="0" smtClean="0"/>
              <a:t>et al. </a:t>
            </a:r>
            <a:r>
              <a:rPr lang="en-US" sz="1600" dirty="0" err="1"/>
              <a:t>Ropdefender</a:t>
            </a:r>
            <a:r>
              <a:rPr lang="en-US" sz="1600" dirty="0"/>
              <a:t>: a detection tool to defend against return-oriented </a:t>
            </a:r>
            <a:r>
              <a:rPr lang="en-US" sz="1600" dirty="0" smtClean="0"/>
              <a:t>programming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attacks</a:t>
            </a:r>
            <a:r>
              <a:rPr lang="en-US" sz="1600" dirty="0"/>
              <a:t>. </a:t>
            </a:r>
            <a:r>
              <a:rPr lang="en-US" sz="1600" dirty="0" smtClean="0"/>
              <a:t>ASIACCS, 2011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CXS</a:t>
            </a:r>
            <a:r>
              <a:rPr lang="en-US" sz="1600" dirty="0" smtClean="0"/>
              <a:t>+09</a:t>
            </a:r>
            <a:r>
              <a:rPr lang="en-US" sz="1600" dirty="0"/>
              <a:t>] Ping </a:t>
            </a:r>
            <a:r>
              <a:rPr lang="en-US" sz="1600" dirty="0" smtClean="0"/>
              <a:t>Chen et al. </a:t>
            </a:r>
            <a:r>
              <a:rPr lang="en-US" sz="1600" dirty="0"/>
              <a:t>Drop: Detecting return-oriented programming malicious code, </a:t>
            </a:r>
            <a:r>
              <a:rPr lang="en-US" sz="1600" dirty="0" smtClean="0"/>
              <a:t>ICISS, 2009</a:t>
            </a:r>
            <a:r>
              <a:rPr lang="en-US" sz="1600" dirty="0"/>
              <a:t>. </a:t>
            </a:r>
          </a:p>
          <a:p>
            <a:r>
              <a:rPr lang="en-US" sz="1600" dirty="0"/>
              <a:t>[CXH</a:t>
            </a:r>
            <a:r>
              <a:rPr lang="en-US" sz="1600" dirty="0" smtClean="0"/>
              <a:t>+11</a:t>
            </a:r>
            <a:r>
              <a:rPr lang="en-US" sz="1600" dirty="0"/>
              <a:t>] Ping </a:t>
            </a:r>
            <a:r>
              <a:rPr lang="en-US" sz="1600" dirty="0" smtClean="0"/>
              <a:t>Chen et al. </a:t>
            </a:r>
            <a:r>
              <a:rPr lang="en-US" sz="1600" dirty="0"/>
              <a:t>Efficient detection of the return-oriented programming malicious code</a:t>
            </a:r>
            <a:r>
              <a:rPr lang="en-US" sz="1600" dirty="0" smtClean="0"/>
              <a:t>,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ICISS, 2011</a:t>
            </a:r>
            <a:r>
              <a:rPr lang="en-US" sz="1600" dirty="0"/>
              <a:t>. </a:t>
            </a:r>
          </a:p>
          <a:p>
            <a:r>
              <a:rPr lang="en-US" sz="1600" dirty="0"/>
              <a:t>[OBL</a:t>
            </a:r>
            <a:r>
              <a:rPr lang="en-US" sz="1600" dirty="0" smtClean="0"/>
              <a:t>+10] </a:t>
            </a:r>
            <a:r>
              <a:rPr lang="en-US" sz="1600" dirty="0" err="1"/>
              <a:t>Kaan</a:t>
            </a:r>
            <a:r>
              <a:rPr lang="en-US" sz="1600" dirty="0"/>
              <a:t> </a:t>
            </a:r>
            <a:r>
              <a:rPr lang="en-US" sz="1600" dirty="0" err="1" smtClean="0"/>
              <a:t>Onarlioglu</a:t>
            </a:r>
            <a:r>
              <a:rPr lang="en-US" sz="1600" dirty="0" smtClean="0"/>
              <a:t> et al. </a:t>
            </a:r>
            <a:r>
              <a:rPr lang="en-US" sz="1600" dirty="0"/>
              <a:t>G-free: defeating return</a:t>
            </a:r>
            <a:r>
              <a:rPr lang="en-US" sz="1600" dirty="0" smtClean="0"/>
              <a:t>-oriented </a:t>
            </a:r>
            <a:r>
              <a:rPr lang="en-US" sz="1600" dirty="0"/>
              <a:t>programming through gadget-</a:t>
            </a:r>
            <a:r>
              <a:rPr lang="en-US" sz="1600" dirty="0" smtClean="0"/>
              <a:t>less</a:t>
            </a:r>
          </a:p>
          <a:p>
            <a:r>
              <a:rPr lang="en-US" sz="1600" dirty="0" smtClean="0"/>
              <a:t>                  binaries. ACSAC, 2010.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LWJ</a:t>
            </a:r>
            <a:r>
              <a:rPr lang="en-US" sz="1600" dirty="0" smtClean="0"/>
              <a:t>+10] </a:t>
            </a:r>
            <a:r>
              <a:rPr lang="en-US" sz="1600" dirty="0" err="1"/>
              <a:t>Jinku</a:t>
            </a:r>
            <a:r>
              <a:rPr lang="en-US" sz="1600" dirty="0"/>
              <a:t> </a:t>
            </a:r>
            <a:r>
              <a:rPr lang="en-US" sz="1600" dirty="0" smtClean="0"/>
              <a:t>Li et al. </a:t>
            </a:r>
            <a:r>
              <a:rPr lang="en-US" sz="1600" dirty="0"/>
              <a:t>Defeating return-oriented rootkits with </a:t>
            </a:r>
            <a:r>
              <a:rPr lang="en-US" sz="1600" dirty="0" smtClean="0"/>
              <a:t>“return</a:t>
            </a:r>
            <a:r>
              <a:rPr lang="en-US" sz="1600" dirty="0"/>
              <a:t>-</a:t>
            </a:r>
            <a:r>
              <a:rPr lang="en-US" sz="1600" dirty="0" smtClean="0"/>
              <a:t>less” </a:t>
            </a:r>
            <a:r>
              <a:rPr lang="en-US" sz="1600" dirty="0"/>
              <a:t>kernels</a:t>
            </a:r>
            <a:r>
              <a:rPr lang="en-US" sz="1600" dirty="0" smtClean="0"/>
              <a:t>. </a:t>
            </a:r>
            <a:r>
              <a:rPr lang="en-US" sz="1600" dirty="0" err="1" smtClean="0"/>
              <a:t>EuroSys</a:t>
            </a:r>
            <a:r>
              <a:rPr lang="en-US" sz="1600" dirty="0" smtClean="0"/>
              <a:t>, 2010. </a:t>
            </a:r>
            <a:endParaRPr lang="en-US" sz="1600" dirty="0"/>
          </a:p>
          <a:p>
            <a:r>
              <a:rPr lang="en-US" sz="1600" dirty="0"/>
              <a:t>[BJF11] Tyler </a:t>
            </a:r>
            <a:r>
              <a:rPr lang="en-US" sz="1600" dirty="0" err="1" smtClean="0"/>
              <a:t>Bletsch</a:t>
            </a:r>
            <a:r>
              <a:rPr lang="en-US" sz="1600" dirty="0" smtClean="0"/>
              <a:t> et al. </a:t>
            </a:r>
            <a:r>
              <a:rPr lang="en-US" sz="1600" dirty="0"/>
              <a:t>Mitigating code-reuse attacks with control-flow locking. </a:t>
            </a:r>
            <a:r>
              <a:rPr lang="en-US" sz="1600" dirty="0" smtClean="0"/>
              <a:t>ACSAC, 2011.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7420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Leaks Break ASLR [</a:t>
            </a:r>
            <a:r>
              <a:rPr lang="en-US" dirty="0"/>
              <a:t>Ser12</a:t>
            </a:r>
            <a:r>
              <a:rPr lang="en-US" dirty="0" smtClean="0"/>
              <a:t>]</a:t>
            </a:r>
            <a:endParaRPr lang="en-US" dirty="0"/>
          </a:p>
        </p:txBody>
      </p:sp>
      <p:pic>
        <p:nvPicPr>
          <p:cNvPr id="7" name="Content Placeholder 6" descr="leak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76" r="-9376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99109" y="3539234"/>
            <a:ext cx="4985766" cy="623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8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ASLR is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F</a:t>
            </a:r>
            <a:r>
              <a:rPr lang="en-US" dirty="0" smtClean="0"/>
              <a:t>ully </a:t>
            </a:r>
            <a:r>
              <a:rPr lang="en-US" dirty="0"/>
              <a:t>A</a:t>
            </a:r>
            <a:r>
              <a:rPr lang="en-US" dirty="0" smtClean="0"/>
              <a:t>dopted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Executable programs in Ubuntu Linux</a:t>
            </a:r>
          </a:p>
          <a:p>
            <a:pPr lvl="1"/>
            <a:r>
              <a:rPr lang="en-US" dirty="0" smtClean="0"/>
              <a:t>Only 66 out of 1,298 binaries in /</a:t>
            </a:r>
            <a:r>
              <a:rPr lang="en-US" dirty="0" err="1" smtClean="0"/>
              <a:t>usr</a:t>
            </a:r>
            <a:r>
              <a:rPr lang="en-US" dirty="0" smtClean="0"/>
              <a:t>/bin </a:t>
            </a:r>
            <a:r>
              <a:rPr lang="en-US" dirty="0"/>
              <a:t>[SAB11]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opular third-party Windows applications</a:t>
            </a:r>
          </a:p>
          <a:p>
            <a:pPr lvl="1"/>
            <a:r>
              <a:rPr lang="en-US" dirty="0" smtClean="0"/>
              <a:t>Only 2 out of 16 </a:t>
            </a:r>
            <a:r>
              <a:rPr lang="en-US" dirty="0"/>
              <a:t>[Pop10]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9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Code randomization</a:t>
            </a:r>
          </a:p>
          <a:p>
            <a:endParaRPr lang="en-US" dirty="0" smtClean="0"/>
          </a:p>
          <a:p>
            <a:r>
              <a:rPr lang="en-US" dirty="0" smtClean="0"/>
              <a:t>Applicable on third-party applications</a:t>
            </a:r>
          </a:p>
          <a:p>
            <a:endParaRPr lang="en-US" dirty="0" smtClean="0"/>
          </a:p>
          <a:p>
            <a:r>
              <a:rPr lang="en-US" dirty="0" smtClean="0"/>
              <a:t>(Practically) </a:t>
            </a:r>
            <a:r>
              <a:rPr lang="en-US" dirty="0"/>
              <a:t>Z</a:t>
            </a:r>
            <a:r>
              <a:rPr lang="en-US" dirty="0" smtClean="0"/>
              <a:t>ero performance overhead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87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In-place code randomization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3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Return-Oriented </a:t>
            </a:r>
            <a:r>
              <a:rPr lang="en-US" dirty="0"/>
              <a:t>P</a:t>
            </a:r>
            <a:r>
              <a:rPr lang="en-US" dirty="0" smtClean="0"/>
              <a:t>rogramming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291011"/>
              </p:ext>
            </p:extLst>
          </p:nvPr>
        </p:nvGraphicFramePr>
        <p:xfrm>
          <a:off x="1052725" y="2041980"/>
          <a:ext cx="1605808" cy="407924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605808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"/>
                          <a:cs typeface="Courier"/>
                        </a:rPr>
                        <a:t>0xb8800000</a:t>
                      </a:r>
                      <a:endParaRPr lang="en-US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"/>
                          <a:cs typeface="Courier"/>
                        </a:rPr>
                        <a:t>0x00000001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Courier"/>
                          <a:cs typeface="Courier"/>
                        </a:rPr>
                        <a:t>0xb8800010</a:t>
                      </a:r>
                      <a:endParaRPr lang="en-US" b="1" dirty="0">
                        <a:solidFill>
                          <a:srgbClr val="008000"/>
                        </a:solidFill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"/>
                          <a:cs typeface="Courier"/>
                        </a:rPr>
                        <a:t>0x00000002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ourier"/>
                          <a:cs typeface="Courier"/>
                        </a:rPr>
                        <a:t>0xb8800020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Courier"/>
                          <a:cs typeface="Courier"/>
                        </a:rPr>
                        <a:t>0xb8800010</a:t>
                      </a:r>
                      <a:endParaRPr lang="en-US" b="1" dirty="0">
                        <a:solidFill>
                          <a:srgbClr val="008000"/>
                        </a:solidFill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"/>
                          <a:cs typeface="Courier"/>
                        </a:rPr>
                        <a:t>0x00400000</a:t>
                      </a:r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"/>
                          <a:cs typeface="Courier"/>
                        </a:rPr>
                        <a:t>0xb8800030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052725" y="1492588"/>
            <a:ext cx="96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ourier"/>
                <a:cs typeface="Courier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72932" y="1497194"/>
            <a:ext cx="96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ourier"/>
                <a:cs typeface="Courier"/>
              </a:rPr>
              <a:t>Code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2933" y="2046586"/>
            <a:ext cx="26048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53735"/>
                </a:solidFill>
                <a:latin typeface="Courier"/>
                <a:cs typeface="Courier"/>
              </a:rPr>
              <a:t>0xb8800000</a:t>
            </a:r>
            <a:r>
              <a:rPr lang="en-US" b="1" dirty="0" smtClean="0">
                <a:latin typeface="Courier"/>
                <a:cs typeface="Courier"/>
              </a:rPr>
              <a:t>: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pop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ret</a:t>
            </a:r>
            <a:endParaRPr lang="en-US" b="1" dirty="0" smtClean="0"/>
          </a:p>
          <a:p>
            <a:r>
              <a:rPr lang="en-US" b="1" dirty="0" smtClean="0">
                <a:latin typeface="Courier"/>
                <a:cs typeface="Courier"/>
              </a:rPr>
              <a:t>...</a:t>
            </a:r>
          </a:p>
          <a:p>
            <a:r>
              <a:rPr lang="en-US" b="1" dirty="0" smtClean="0">
                <a:solidFill>
                  <a:srgbClr val="008000"/>
                </a:solidFill>
                <a:latin typeface="Courier"/>
                <a:cs typeface="Courier"/>
              </a:rPr>
              <a:t>0xb8800010</a:t>
            </a:r>
            <a:r>
              <a:rPr lang="en-US" b="1" dirty="0" smtClean="0">
                <a:latin typeface="Courier"/>
                <a:cs typeface="Courier"/>
              </a:rPr>
              <a:t>: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pop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ret</a:t>
            </a:r>
          </a:p>
          <a:p>
            <a:r>
              <a:rPr lang="en-US" b="1" dirty="0" smtClean="0">
                <a:latin typeface="Courier"/>
                <a:cs typeface="Courier"/>
              </a:rPr>
              <a:t>...</a:t>
            </a:r>
          </a:p>
          <a:p>
            <a:r>
              <a:rPr lang="en-US" b="1" dirty="0" smtClean="0">
                <a:solidFill>
                  <a:srgbClr val="558ED5"/>
                </a:solidFill>
                <a:latin typeface="Courier"/>
                <a:cs typeface="Courier"/>
              </a:rPr>
              <a:t>0xb8800020</a:t>
            </a:r>
            <a:r>
              <a:rPr lang="en-US" b="1" dirty="0" smtClean="0">
                <a:latin typeface="Courier"/>
                <a:cs typeface="Courier"/>
              </a:rPr>
              <a:t>:</a:t>
            </a:r>
          </a:p>
          <a:p>
            <a:r>
              <a:rPr lang="en-US" b="1" dirty="0" smtClean="0">
                <a:latin typeface="Courier"/>
                <a:cs typeface="Courier"/>
              </a:rPr>
              <a:t>  add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r>
              <a:rPr lang="en-US" b="1" dirty="0" smtClean="0">
                <a:latin typeface="Courier"/>
                <a:cs typeface="Courier"/>
              </a:rPr>
              <a:t>,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ret</a:t>
            </a:r>
          </a:p>
          <a:p>
            <a:r>
              <a:rPr lang="en-US" b="1" dirty="0" smtClean="0">
                <a:latin typeface="Courier"/>
                <a:cs typeface="Courier"/>
              </a:rPr>
              <a:t>...</a:t>
            </a:r>
          </a:p>
          <a:p>
            <a:r>
              <a:rPr lang="en-US" b="1" dirty="0" smtClean="0">
                <a:solidFill>
                  <a:srgbClr val="E46C0A"/>
                </a:solidFill>
                <a:latin typeface="Courier"/>
                <a:cs typeface="Courier"/>
              </a:rPr>
              <a:t>0xb8800030</a:t>
            </a:r>
            <a:r>
              <a:rPr lang="en-US" b="1" dirty="0" smtClean="0">
                <a:latin typeface="Courier"/>
                <a:cs typeface="Courier"/>
              </a:rPr>
              <a:t>: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mov</a:t>
            </a:r>
            <a:r>
              <a:rPr lang="en-US" b="1" dirty="0" smtClean="0">
                <a:latin typeface="Courier"/>
                <a:cs typeface="Courier"/>
              </a:rPr>
              <a:t> [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r>
              <a:rPr lang="en-US" b="1" dirty="0" smtClean="0">
                <a:latin typeface="Courier"/>
                <a:cs typeface="Courier"/>
              </a:rPr>
              <a:t>],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ret</a:t>
            </a:r>
          </a:p>
        </p:txBody>
      </p:sp>
      <p:sp>
        <p:nvSpPr>
          <p:cNvPr id="5" name="Rectangle 4"/>
          <p:cNvSpPr/>
          <p:nvPr/>
        </p:nvSpPr>
        <p:spPr>
          <a:xfrm>
            <a:off x="3890030" y="2367021"/>
            <a:ext cx="1995275" cy="3386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5390" y="2393827"/>
            <a:ext cx="6773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"/>
                <a:cs typeface="Courier"/>
              </a:rPr>
              <a:t>e</a:t>
            </a:r>
            <a:r>
              <a:rPr lang="en-US" b="1" dirty="0" err="1" smtClean="0">
                <a:latin typeface="Courier"/>
                <a:cs typeface="Courier"/>
              </a:rPr>
              <a:t>sp</a:t>
            </a:r>
            <a:endParaRPr lang="en-US" b="1" dirty="0" smtClean="0">
              <a:latin typeface="Courier"/>
              <a:cs typeface="Courier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13449" y="1492588"/>
            <a:ext cx="12886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ourier"/>
                <a:cs typeface="Courier"/>
              </a:rPr>
              <a:t>Actions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13448" y="2363162"/>
            <a:ext cx="1528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"/>
                <a:cs typeface="Courier"/>
              </a:rPr>
              <a:t>e</a:t>
            </a:r>
            <a:r>
              <a:rPr lang="en-US" b="1" dirty="0" err="1" smtClean="0">
                <a:latin typeface="Courier"/>
                <a:cs typeface="Courier"/>
              </a:rPr>
              <a:t>ax</a:t>
            </a:r>
            <a:r>
              <a:rPr lang="en-US" b="1" dirty="0" smtClean="0">
                <a:latin typeface="Courier"/>
                <a:cs typeface="Courier"/>
              </a:rPr>
              <a:t> =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13448" y="2800410"/>
            <a:ext cx="1528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"/>
                <a:cs typeface="Courier"/>
              </a:rPr>
              <a:t>e</a:t>
            </a:r>
            <a:r>
              <a:rPr lang="en-US" b="1" dirty="0" err="1" smtClean="0">
                <a:latin typeface="Courier"/>
                <a:cs typeface="Courier"/>
              </a:rPr>
              <a:t>bx</a:t>
            </a:r>
            <a:r>
              <a:rPr lang="en-US" b="1" dirty="0" smtClean="0">
                <a:latin typeface="Courier"/>
                <a:cs typeface="Courier"/>
              </a:rPr>
              <a:t> =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413448" y="3237658"/>
            <a:ext cx="18161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latin typeface="Courier"/>
                <a:cs typeface="Courier"/>
              </a:rPr>
              <a:t>e</a:t>
            </a:r>
            <a:r>
              <a:rPr lang="en-US" b="1" dirty="0" err="1">
                <a:latin typeface="Courier"/>
                <a:cs typeface="Courier"/>
              </a:rPr>
              <a:t>a</a:t>
            </a:r>
            <a:r>
              <a:rPr lang="en-US" b="1" dirty="0" err="1" smtClean="0">
                <a:latin typeface="Courier"/>
                <a:cs typeface="Courier"/>
              </a:rPr>
              <a:t>x</a:t>
            </a:r>
            <a:r>
              <a:rPr lang="en-US" b="1" dirty="0" smtClean="0">
                <a:latin typeface="Courier"/>
                <a:cs typeface="Courier"/>
              </a:rPr>
              <a:t> += 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endParaRPr lang="en-US" b="1" dirty="0" smtClean="0">
              <a:latin typeface="Courier"/>
              <a:cs typeface="Courier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413448" y="3674906"/>
            <a:ext cx="2120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"/>
                <a:cs typeface="Courier"/>
              </a:rPr>
              <a:t>e</a:t>
            </a:r>
            <a:r>
              <a:rPr lang="en-US" b="1" dirty="0" err="1" smtClean="0">
                <a:latin typeface="Courier"/>
                <a:cs typeface="Courier"/>
              </a:rPr>
              <a:t>bx</a:t>
            </a:r>
            <a:r>
              <a:rPr lang="en-US" b="1" dirty="0" smtClean="0">
                <a:latin typeface="Courier"/>
                <a:cs typeface="Courier"/>
              </a:rPr>
              <a:t> = 0x400000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13448" y="4112154"/>
            <a:ext cx="1687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*</a:t>
            </a:r>
            <a:r>
              <a:rPr lang="en-US" b="1" dirty="0" err="1" smtClean="0">
                <a:latin typeface="Courier"/>
                <a:cs typeface="Courier"/>
              </a:rPr>
              <a:t>ebx</a:t>
            </a:r>
            <a:r>
              <a:rPr lang="en-US" b="1" dirty="0" smtClean="0">
                <a:latin typeface="Courier"/>
                <a:cs typeface="Courier"/>
              </a:rPr>
              <a:t> = </a:t>
            </a:r>
            <a:r>
              <a:rPr lang="en-US" b="1" dirty="0" err="1" smtClean="0">
                <a:latin typeface="Courier"/>
                <a:cs typeface="Courier"/>
              </a:rPr>
              <a:t>eax</a:t>
            </a:r>
            <a:endParaRPr lang="en-US" b="1" dirty="0" smtClean="0">
              <a:latin typeface="Courier"/>
              <a:cs typeface="Courier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31067" y="1417638"/>
            <a:ext cx="0" cy="5135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60878" y="1417638"/>
            <a:ext cx="0" cy="5135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890030" y="3437656"/>
            <a:ext cx="1995275" cy="3386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86200" y="4572000"/>
            <a:ext cx="1995275" cy="3386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86200" y="5638800"/>
            <a:ext cx="1995275" cy="3386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886200" y="3429000"/>
            <a:ext cx="1995275" cy="3386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Vasilis Pappas - Columbia University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5/23/2012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24174-133C-4F47-914E-0DCDC693BA0A}" type="slidenum">
              <a:rPr lang="en-US" smtClean="0"/>
              <a:t>7</a:t>
            </a:fld>
            <a:endParaRPr lang="en-US"/>
          </a:p>
        </p:txBody>
      </p:sp>
      <p:cxnSp>
        <p:nvCxnSpPr>
          <p:cNvPr id="17" name="Curved Connector 16"/>
          <p:cNvCxnSpPr/>
          <p:nvPr/>
        </p:nvCxnSpPr>
        <p:spPr>
          <a:xfrm rot="16200000" flipH="1">
            <a:off x="3008888" y="1650577"/>
            <a:ext cx="679358" cy="448730"/>
          </a:xfrm>
          <a:prstGeom prst="curvedConnector2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 rot="10800000" flipV="1">
            <a:off x="3572932" y="2214621"/>
            <a:ext cx="12700" cy="1107520"/>
          </a:xfrm>
          <a:prstGeom prst="curvedConnector3">
            <a:avLst>
              <a:gd name="adj1" fmla="val 3682346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/>
          <p:nvPr/>
        </p:nvCxnSpPr>
        <p:spPr>
          <a:xfrm flipV="1">
            <a:off x="5178740" y="3322141"/>
            <a:ext cx="12700" cy="1097459"/>
          </a:xfrm>
          <a:prstGeom prst="curvedConnector3">
            <a:avLst>
              <a:gd name="adj1" fmla="val 4157150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/>
          <p:nvPr/>
        </p:nvCxnSpPr>
        <p:spPr>
          <a:xfrm rot="10800000" flipH="1" flipV="1">
            <a:off x="3572931" y="3322140"/>
            <a:ext cx="1" cy="2224799"/>
          </a:xfrm>
          <a:prstGeom prst="curvedConnector3">
            <a:avLst>
              <a:gd name="adj1" fmla="val -22860000000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10800000" flipV="1">
            <a:off x="3572932" y="3322140"/>
            <a:ext cx="12700" cy="1097459"/>
          </a:xfrm>
          <a:prstGeom prst="curvedConnector3">
            <a:avLst>
              <a:gd name="adj1" fmla="val 3907142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229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0648 L -1.38889E-6 0.0497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5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4199E-6 0.04978 L 2.14199E-6 0.10674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4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5E-6 0.04189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4199E-6 0.10674 L 2.14199E-6 0.16486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5E-6 0.04189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4199E-6 0.16486 L 2.14199E-6 0.2188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4199E-6 0.21881 L 0.00017 0.27298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09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5E-6 0.04189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27298 L 0.00017 0.32554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5E-6 0.04189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32554 L 0.00053 0.38412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38371 L 0.00069 0.43555 " pathEditMode="relative" rAng="0" ptsTypes="AA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92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5E-6 0.04189 " pathEditMode="relative" rAng="0" ptsTypes="AA"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15" grpId="0"/>
      <p:bldP spid="15" grpId="1"/>
      <p:bldP spid="15" grpId="2"/>
      <p:bldP spid="15" grpId="3"/>
      <p:bldP spid="15" grpId="4"/>
      <p:bldP spid="15" grpId="5"/>
      <p:bldP spid="15" grpId="6"/>
      <p:bldP spid="15" grpId="7"/>
      <p:bldP spid="15" grpId="8"/>
      <p:bldP spid="21" grpId="0"/>
      <p:bldP spid="23" grpId="0"/>
      <p:bldP spid="25" grpId="0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2" grpId="0" animBg="1"/>
      <p:bldP spid="32" grpId="1" animBg="1"/>
      <p:bldP spid="32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410642"/>
              </p:ext>
            </p:extLst>
          </p:nvPr>
        </p:nvGraphicFramePr>
        <p:xfrm>
          <a:off x="1711054" y="1501775"/>
          <a:ext cx="6194162" cy="3716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4771"/>
                <a:gridCol w="3209391"/>
              </a:tblGrid>
              <a:tr h="19198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79698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DFF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ROP Defenses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711055" y="1417638"/>
            <a:ext cx="0" cy="45803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952546" y="5221783"/>
            <a:ext cx="707353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-591235" y="2776386"/>
            <a:ext cx="34478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Performance Overhead</a:t>
            </a:r>
          </a:p>
          <a:p>
            <a:pPr algn="ctr"/>
            <a:endParaRPr lang="en-US" b="1" dirty="0" smtClean="0"/>
          </a:p>
          <a:p>
            <a:r>
              <a:rPr lang="en-US" dirty="0" smtClean="0"/>
              <a:t>Low                                               High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34409" y="5214646"/>
            <a:ext cx="51508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 binary                                             Source code</a:t>
            </a:r>
          </a:p>
          <a:p>
            <a:endParaRPr lang="en-US" dirty="0" smtClean="0"/>
          </a:p>
          <a:p>
            <a:pPr algn="ctr"/>
            <a:r>
              <a:rPr lang="en-US" b="1" dirty="0" smtClean="0"/>
              <a:t>Requires</a:t>
            </a:r>
            <a:endParaRPr lang="en-US" b="1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1445745" y="3428051"/>
            <a:ext cx="6580336" cy="0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694498" y="1417638"/>
            <a:ext cx="0" cy="4121452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1968293" y="1776574"/>
            <a:ext cx="2464213" cy="1453454"/>
            <a:chOff x="1810771" y="1541409"/>
            <a:chExt cx="2464213" cy="1453454"/>
          </a:xfrm>
        </p:grpSpPr>
        <p:sp>
          <p:nvSpPr>
            <p:cNvPr id="20" name="Rectangle 19"/>
            <p:cNvSpPr/>
            <p:nvPr/>
          </p:nvSpPr>
          <p:spPr>
            <a:xfrm>
              <a:off x="1931944" y="1541409"/>
              <a:ext cx="1564176" cy="58681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ROPdefender</a:t>
              </a:r>
              <a:endParaRPr lang="en-US" dirty="0"/>
            </a:p>
            <a:p>
              <a:pPr algn="ctr"/>
              <a:r>
                <a:rPr lang="en-US" dirty="0" smtClean="0"/>
                <a:t>[</a:t>
              </a:r>
              <a:r>
                <a:rPr lang="en-US" dirty="0"/>
                <a:t>DSW11</a:t>
              </a:r>
              <a:r>
                <a:rPr lang="en-US" dirty="0" smtClean="0"/>
                <a:t>]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810771" y="2357027"/>
              <a:ext cx="1026887" cy="6378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DROP</a:t>
              </a:r>
            </a:p>
            <a:p>
              <a:pPr algn="ctr"/>
              <a:r>
                <a:rPr lang="en-US" dirty="0" smtClean="0"/>
                <a:t>[</a:t>
              </a:r>
              <a:r>
                <a:rPr lang="en-US" dirty="0"/>
                <a:t>CXS</a:t>
              </a:r>
              <a:r>
                <a:rPr lang="en-US" dirty="0" smtClean="0"/>
                <a:t>+09]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200400" y="2209800"/>
              <a:ext cx="1074584" cy="65091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DROP++</a:t>
              </a:r>
            </a:p>
            <a:p>
              <a:pPr algn="ctr"/>
              <a:r>
                <a:rPr lang="en-US" dirty="0"/>
                <a:t>[CXH</a:t>
              </a:r>
              <a:r>
                <a:rPr lang="en-US" dirty="0" smtClean="0"/>
                <a:t>+11]</a:t>
              </a:r>
              <a:endParaRPr lang="en-US" dirty="0"/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24174-133C-4F47-914E-0DCDC693BA0A}" type="slidenum">
              <a:rPr lang="en-US" smtClean="0"/>
              <a:t>8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951769" y="3628675"/>
            <a:ext cx="2587702" cy="1467350"/>
            <a:chOff x="5407522" y="3798601"/>
            <a:chExt cx="2587702" cy="1467350"/>
          </a:xfrm>
        </p:grpSpPr>
        <p:sp>
          <p:nvSpPr>
            <p:cNvPr id="19" name="Rectangle 18"/>
            <p:cNvSpPr/>
            <p:nvPr/>
          </p:nvSpPr>
          <p:spPr>
            <a:xfrm>
              <a:off x="5407522" y="4205224"/>
              <a:ext cx="1074584" cy="58854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G-Free</a:t>
              </a:r>
            </a:p>
            <a:p>
              <a:pPr algn="ctr"/>
              <a:r>
                <a:rPr lang="en-US" dirty="0"/>
                <a:t>[OBL</a:t>
              </a:r>
              <a:r>
                <a:rPr lang="en-US" dirty="0" smtClean="0"/>
                <a:t>+10]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725203" y="3798601"/>
              <a:ext cx="1270021" cy="5597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Return-less</a:t>
              </a:r>
            </a:p>
            <a:p>
              <a:pPr algn="ctr"/>
              <a:r>
                <a:rPr lang="en-US" dirty="0"/>
                <a:t>[LWJ</a:t>
              </a:r>
              <a:r>
                <a:rPr lang="en-US" dirty="0" smtClean="0"/>
                <a:t>+10]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597795" y="4689807"/>
              <a:ext cx="1074584" cy="57614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CFL</a:t>
              </a:r>
            </a:p>
            <a:p>
              <a:pPr algn="ctr"/>
              <a:r>
                <a:rPr lang="en-US" dirty="0"/>
                <a:t>[</a:t>
              </a:r>
              <a:r>
                <a:rPr lang="en-US" dirty="0" smtClean="0"/>
                <a:t>BJF11]</a:t>
              </a:r>
              <a:endParaRPr lang="en-US" dirty="0"/>
            </a:p>
          </p:txBody>
        </p:sp>
      </p:grpSp>
      <p:pic>
        <p:nvPicPr>
          <p:cNvPr id="13" name="Picture 12" descr="1329309424-r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450" y="3575479"/>
            <a:ext cx="1520546" cy="152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918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In-Place?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Randomization usually changes the code size</a:t>
            </a:r>
          </a:p>
          <a:p>
            <a:pPr lvl="1"/>
            <a:r>
              <a:rPr lang="en-US" dirty="0" smtClean="0"/>
              <a:t>Need to update the control-flow graph (CFG)</a:t>
            </a:r>
          </a:p>
          <a:p>
            <a:r>
              <a:rPr lang="en-US" dirty="0"/>
              <a:t>But, accurate static disassembly of stripped binaries is hard</a:t>
            </a:r>
            <a:endParaRPr lang="en-US" dirty="0" smtClean="0"/>
          </a:p>
          <a:p>
            <a:pPr lvl="1">
              <a:buFont typeface="Arial"/>
              <a:buChar char="➔"/>
            </a:pPr>
            <a:r>
              <a:rPr lang="en-US" dirty="0" smtClean="0"/>
              <a:t> Incomplete CFG (data vs. code)</a:t>
            </a:r>
          </a:p>
          <a:p>
            <a:pPr lvl="1">
              <a:buFont typeface="Arial"/>
              <a:buChar char="➔"/>
            </a:pPr>
            <a:r>
              <a:rPr lang="en-US" dirty="0" smtClean="0"/>
              <a:t> Code resize not an option</a:t>
            </a:r>
          </a:p>
          <a:p>
            <a:endParaRPr lang="en-US" dirty="0" smtClean="0"/>
          </a:p>
          <a:p>
            <a:r>
              <a:rPr lang="en-US" b="1" dirty="0" smtClean="0"/>
              <a:t>Must randomize in-place!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Vasilis Pappas -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6309-7249-A847-8AB5-45F08FBA3B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27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7180</TotalTime>
  <Words>1479</Words>
  <Application>Microsoft Macintosh PowerPoint</Application>
  <PresentationFormat>On-screen Show (4:3)</PresentationFormat>
  <Paragraphs>419</Paragraphs>
  <Slides>23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Smashing the Gadgets: Hindering Return-Oriented Programming Using In-Place Code Randomization  </vt:lpstr>
      <vt:lpstr>Machine Code-Level Attacks &amp; Defenses</vt:lpstr>
      <vt:lpstr>Information Leaks Break ASLR [Ser12]</vt:lpstr>
      <vt:lpstr>ASLR is Not Fully Adopted</vt:lpstr>
      <vt:lpstr>This Work</vt:lpstr>
      <vt:lpstr>Overview</vt:lpstr>
      <vt:lpstr>Return-Oriented Programming</vt:lpstr>
      <vt:lpstr>ROP Defenses</vt:lpstr>
      <vt:lpstr>Why In-Place?</vt:lpstr>
      <vt:lpstr>Randomizations</vt:lpstr>
      <vt:lpstr>Instruction Substitution</vt:lpstr>
      <vt:lpstr>Instruction Reordering (Intra BBL)</vt:lpstr>
      <vt:lpstr>Instruction Reordering (Intra BBL)</vt:lpstr>
      <vt:lpstr>Register Preservation Code Reordering</vt:lpstr>
      <vt:lpstr>Register Reassignment</vt:lpstr>
      <vt:lpstr>Implementation – Orp</vt:lpstr>
      <vt:lpstr>Evaluation</vt:lpstr>
      <vt:lpstr>Randomization Coverage</vt:lpstr>
      <vt:lpstr>Real-World Exploits</vt:lpstr>
      <vt:lpstr>ROP Compilers</vt:lpstr>
      <vt:lpstr>ROP Compilers Results</vt:lpstr>
      <vt:lpstr>Summary</vt:lpstr>
      <vt:lpstr>References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Smashing the Gadgets: Hindering Return-Oriented Programming Using In-Place Code Randomization  </dc:title>
  <dc:creator>Vasilis Pappas</dc:creator>
  <cp:lastModifiedBy>Vasilis Pappas</cp:lastModifiedBy>
  <cp:revision>129</cp:revision>
  <dcterms:created xsi:type="dcterms:W3CDTF">2012-05-11T17:14:38Z</dcterms:created>
  <dcterms:modified xsi:type="dcterms:W3CDTF">2012-05-24T01:35:19Z</dcterms:modified>
</cp:coreProperties>
</file>